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67" r:id="rId5"/>
    <p:sldId id="270" r:id="rId6"/>
    <p:sldId id="259" r:id="rId7"/>
    <p:sldId id="263" r:id="rId8"/>
    <p:sldId id="260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76" r:id="rId17"/>
    <p:sldId id="281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2" r:id="rId36"/>
    <p:sldId id="301" r:id="rId37"/>
    <p:sldId id="271" r:id="rId38"/>
    <p:sldId id="268" r:id="rId39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DM Sans" panose="020B0604020202020204" charset="0"/>
      <p:regular r:id="rId47"/>
    </p:embeddedFont>
    <p:embeddedFont>
      <p:font typeface="DM Sans Bold" panose="020B0604020202020204" charset="0"/>
      <p:regular r:id="rId48"/>
    </p:embeddedFont>
    <p:embeddedFont>
      <p:font typeface="Montserrat Light" panose="00000400000000000000" pitchFamily="2" charset="0"/>
      <p:regular r:id="rId49"/>
      <p:italic r:id="rId50"/>
    </p:embeddedFont>
    <p:embeddedFont>
      <p:font typeface="Oswald" panose="00000500000000000000" pitchFamily="2" charset="0"/>
      <p:regular r:id="rId51"/>
      <p:bold r:id="rId52"/>
    </p:embeddedFont>
    <p:embeddedFont>
      <p:font typeface="Oswald Bold" panose="00000800000000000000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is Meireles de Sousa Falcão" initials="DMdSF" lastIdx="1" clrIdx="0">
    <p:extLst>
      <p:ext uri="{19B8F6BF-5375-455C-9EA6-DF929625EA0E}">
        <p15:presenceInfo xmlns:p15="http://schemas.microsoft.com/office/powerpoint/2012/main" userId="Dinis Meireles de Sousa Falcã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22" autoAdjust="0"/>
  </p:normalViewPr>
  <p:slideViewPr>
    <p:cSldViewPr>
      <p:cViewPr varScale="1">
        <p:scale>
          <a:sx n="74" d="100"/>
          <a:sy n="74" d="100"/>
        </p:scale>
        <p:origin x="70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20C3E12-96D0-4F9B-8AA1-A1AACF0B40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CB71189-4456-431F-8E62-3472EBE777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D995-72A0-411F-9B1F-78430E694546}" type="datetimeFigureOut">
              <a:rPr lang="pt-PT" smtClean="0"/>
              <a:t>16/07/2024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F9DC2ED-9120-4C5A-B0F0-55A2F1B5FC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02026A0-83D0-480C-95F8-CC15165DF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0F5FD-A288-4067-93CC-6B23B56697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1661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C3037-E7E0-4B21-AA4F-01BBB066D3AD}" type="datetimeFigureOut">
              <a:rPr lang="pt-PT" smtClean="0"/>
              <a:t>16/07/2024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C15E9-8DA4-4D22-9F13-F08FA3D298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963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5E9-8DA4-4D22-9F13-F08FA3D298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5664-B347-4A02-BA42-9C61CA47CCBD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62CE-A911-4DFF-B649-715748ABB5E0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BB03-79FE-4C22-AC43-F3DCAEB52D45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771F-5A22-4FDD-942D-47E7D6A336AC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C7F2-1B03-4E86-9A3E-3518F882C549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6DDB-2554-4B40-A148-19A93A894190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7FC9-9B2D-4B49-9CCA-09BC27F2F004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F713-FCD5-4C08-A83D-CE54DACA6DED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7289-DCC6-43FB-A7CD-64493EACE801}" type="datetime1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835D-01D5-40B9-B230-ED750C2E5794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C4F0-110B-4537-A8F5-DA664C220C08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71B6-2C5B-4684-B054-85398AAAC1F8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10" Type="http://schemas.openxmlformats.org/officeDocument/2006/relationships/image" Target="../media/image53.gif"/><Relationship Id="rId4" Type="http://schemas.openxmlformats.org/officeDocument/2006/relationships/image" Target="../media/image14.svg"/><Relationship Id="rId9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2.png"/><Relationship Id="rId5" Type="http://schemas.openxmlformats.org/officeDocument/2006/relationships/image" Target="../media/image51.png"/><Relationship Id="rId10" Type="http://schemas.openxmlformats.org/officeDocument/2006/relationships/slide" Target="slide27.xml"/><Relationship Id="rId4" Type="http://schemas.openxmlformats.org/officeDocument/2006/relationships/image" Target="../media/image3.svg"/><Relationship Id="rId9" Type="http://schemas.openxmlformats.org/officeDocument/2006/relationships/slide" Target="slide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1.svg"/><Relationship Id="rId7" Type="http://schemas.openxmlformats.org/officeDocument/2006/relationships/slide" Target="slide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18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1.svg"/><Relationship Id="rId7" Type="http://schemas.openxmlformats.org/officeDocument/2006/relationships/slide" Target="slide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slide" Target="slide28.xml"/><Relationship Id="rId4" Type="http://schemas.openxmlformats.org/officeDocument/2006/relationships/image" Target="../media/image23.svg"/><Relationship Id="rId9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41.svg"/><Relationship Id="rId7" Type="http://schemas.openxmlformats.org/officeDocument/2006/relationships/image" Target="../media/image6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0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6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image" Target="../media/image9.jpe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7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hyperlink" Target="https://github.com/GitHubDinis" TargetMode="Externa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3.xml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slide" Target="slide3.xml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4" Type="http://schemas.openxmlformats.org/officeDocument/2006/relationships/image" Target="../media/image14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PT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95600" y="3202251"/>
            <a:ext cx="12496799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95600" y="3438109"/>
            <a:ext cx="12496799" cy="363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Visão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Computacional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para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Análise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de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Falhas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em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Equipamentos</a:t>
            </a: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en-US" sz="7063" spc="692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Industriais</a:t>
            </a:r>
            <a:endParaRPr lang="en-US" sz="7063" spc="692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pic>
        <p:nvPicPr>
          <p:cNvPr id="14" name="Imagem 13" descr="Uma imagem com Tipo de letra, Gráficos, logótipo, texto&#10;&#10;Descrição gerada automaticamente">
            <a:extLst>
              <a:ext uri="{FF2B5EF4-FFF2-40B4-BE49-F238E27FC236}">
                <a16:creationId xmlns:a16="http://schemas.microsoft.com/office/drawing/2014/main" id="{38B5D5CF-29FA-48CF-BA71-A0680033F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554" y="292079"/>
            <a:ext cx="914645" cy="362875"/>
          </a:xfrm>
          <a:prstGeom prst="rect">
            <a:avLst/>
          </a:prstGeom>
        </p:spPr>
      </p:pic>
      <p:pic>
        <p:nvPicPr>
          <p:cNvPr id="1026" name="Picture 2" descr="Ícone">
            <a:extLst>
              <a:ext uri="{FF2B5EF4-FFF2-40B4-BE49-F238E27FC236}">
                <a16:creationId xmlns:a16="http://schemas.microsoft.com/office/drawing/2014/main" id="{5F40AE7C-57C7-4148-A3BB-0DF55695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676" y="789707"/>
            <a:ext cx="1482400" cy="6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9053FD1C-1F86-4E19-A09B-A681AFD03D6D}"/>
              </a:ext>
            </a:extLst>
          </p:cNvPr>
          <p:cNvGrpSpPr/>
          <p:nvPr/>
        </p:nvGrpSpPr>
        <p:grpSpPr>
          <a:xfrm>
            <a:off x="228600" y="9421659"/>
            <a:ext cx="8382000" cy="595684"/>
            <a:chOff x="0" y="0"/>
            <a:chExt cx="1895495" cy="8128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5B378F0-C797-4329-AA22-4451ED63A0FC}"/>
                </a:ext>
              </a:extLst>
            </p:cNvPr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59A29D58-9C53-418F-BA51-0AF205FC32D4}"/>
                </a:ext>
              </a:extLst>
            </p:cNvPr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9" name="TextBox 10">
            <a:extLst>
              <a:ext uri="{FF2B5EF4-FFF2-40B4-BE49-F238E27FC236}">
                <a16:creationId xmlns:a16="http://schemas.microsoft.com/office/drawing/2014/main" id="{2E4C2208-4BAE-449F-82CC-151F85E07C12}"/>
              </a:ext>
            </a:extLst>
          </p:cNvPr>
          <p:cNvSpPr txBox="1"/>
          <p:nvPr/>
        </p:nvSpPr>
        <p:spPr>
          <a:xfrm>
            <a:off x="228600" y="8881776"/>
            <a:ext cx="8515871" cy="1004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Dinis Meireles de Sousa Falcão | 2020130403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908797D-BDAE-4842-9A28-DA75173F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TESTES DE ESTACIONARIEDADE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447800" y="4024990"/>
                <a:ext cx="10951206" cy="35686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9"/>
                  </a:lnSpc>
                </a:pP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Separação da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tendência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da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sazonalidade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e do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ruído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</a:t>
                </a:r>
              </a:p>
              <a:p>
                <a:pPr algn="l">
                  <a:lnSpc>
                    <a:spcPts val="3999"/>
                  </a:lnSpc>
                </a:pPr>
                <a:endParaRPr lang="en-US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Aditiva: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𝑦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=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𝑆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+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𝑇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+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𝐸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</m:oMath>
                </a14:m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Multiplicativa: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𝑦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=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𝑆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b="0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∗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𝑇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  <m:r>
                      <a:rPr lang="pt-PT" sz="2898" b="0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sym typeface="DM Sans"/>
                      </a:rPr>
                      <m:t>∗</m:t>
                    </m:r>
                    <m:sSub>
                      <m:sSubPr>
                        <m:ctrlP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𝐸</m:t>
                        </m:r>
                      </m:e>
                      <m:sub>
                        <m:r>
                          <a:rPr lang="pt-PT" sz="2898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</m:oMath>
                </a14:m>
                <a:endParaRPr lang="pt-PT" sz="2898" b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endParaRPr lang="pt-PT" sz="2898" b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>
                  <a:lnSpc>
                    <a:spcPts val="3999"/>
                  </a:lnSpc>
                </a:pP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𝑇</m:t>
                        </m:r>
                      </m:e>
                      <m:sub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corresponde à tendência,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𝑆</m:t>
                        </m:r>
                      </m:e>
                      <m:sub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à sazonalidade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𝐸</m:t>
                        </m:r>
                      </m:e>
                      <m:sub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ao ruído.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024990"/>
                <a:ext cx="10951206" cy="3568669"/>
              </a:xfrm>
              <a:prstGeom prst="rect">
                <a:avLst/>
              </a:prstGeom>
              <a:blipFill>
                <a:blip r:embed="rId4"/>
                <a:stretch>
                  <a:fillRect l="-2060" t="-1706" r="-1893" b="-5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9677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– DECOMPOSIÇÃO SAZONAL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14A5D9-06E0-4B89-9923-F988A51160BC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442764-762A-4E1A-B511-BA37897A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38301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10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95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531" y="1232286"/>
            <a:ext cx="13320938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MANIPULAÇÃO DE DADOS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24499" y="3158430"/>
            <a:ext cx="7239001" cy="6729062"/>
            <a:chOff x="0" y="-19050"/>
            <a:chExt cx="1795765" cy="5613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5765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44410" y="3678952"/>
            <a:ext cx="6999179" cy="521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450000"/>
              </a:lnSpc>
            </a:pPr>
            <a:r>
              <a:rPr lang="en-US" sz="1981" b="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01 – LIMPEZA DE DADOS;</a:t>
            </a:r>
          </a:p>
          <a:p>
            <a:pPr marL="213884" lvl="1" algn="l">
              <a:lnSpc>
                <a:spcPct val="450000"/>
              </a:lnSpc>
            </a:pPr>
            <a:r>
              <a:rPr lang="en-US" sz="1981" b="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02 – TRANSFORMAÇÃO DE DADOS;</a:t>
            </a:r>
          </a:p>
          <a:p>
            <a:pPr marL="213884" lvl="1" algn="l">
              <a:lnSpc>
                <a:spcPct val="450000"/>
              </a:lnSpc>
            </a:pPr>
            <a:r>
              <a:rPr lang="en-US" sz="1981" b="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03 – AGREGAÇÃO DE DADOS;</a:t>
            </a:r>
          </a:p>
          <a:p>
            <a:pPr marL="213884" lvl="1" algn="l">
              <a:lnSpc>
                <a:spcPct val="450000"/>
              </a:lnSpc>
            </a:pPr>
            <a:r>
              <a:rPr lang="en-US" sz="1981" b="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04 – PREECHIMENTO DE LACUNAS NOS DADOS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0A0819D-A2E3-44E5-B11F-11374D450F2E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99178CA-ECFD-4AF7-8C43-AD68340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396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11</a:t>
            </a:fld>
            <a:r>
              <a:rPr lang="en-US" sz="1600" b="1" dirty="0"/>
              <a:t> / 38</a:t>
            </a:r>
          </a:p>
        </p:txBody>
      </p:sp>
    </p:spTree>
    <p:extLst>
      <p:ext uri="{BB962C8B-B14F-4D97-AF65-F5344CB8AC3E}">
        <p14:creationId xmlns:p14="http://schemas.microsoft.com/office/powerpoint/2010/main" val="6509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MANIPULAÇÃO DE DADOS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447800" y="4024990"/>
                <a:ext cx="11430000" cy="510755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999"/>
                  </a:lnSpc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Técnica matemática para estimar valores intermédios entre 2 pontos.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>
                  <a:lnSpc>
                    <a:spcPts val="399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i="1" spc="194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DM Sans"/>
                          <a:cs typeface="DM Sans"/>
                          <a:sym typeface="DM Sans"/>
                        </a:rPr>
                        <m:t>𝑦</m:t>
                      </m:r>
                      <m:r>
                        <a:rPr lang="pt-PT" sz="3200" i="1" spc="194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M Sans"/>
                          <a:sym typeface="DM Sans"/>
                        </a:rPr>
                        <m:t>= </m:t>
                      </m:r>
                      <m:sSub>
                        <m:sSubPr>
                          <m:ctrlP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</m:ctrlPr>
                        </m:sSubPr>
                        <m:e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𝑦</m:t>
                          </m:r>
                        </m:e>
                        <m:sub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1</m:t>
                          </m:r>
                        </m:sub>
                      </m:sSub>
                      <m:r>
                        <a:rPr lang="pt-PT" sz="3200" i="1" spc="194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DM Sans"/>
                        </a:rPr>
                        <m:t>+</m:t>
                      </m:r>
                      <m:d>
                        <m:dPr>
                          <m:ctrlP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</m:ctrlPr>
                        </m:dPr>
                        <m:e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𝑥</m:t>
                          </m:r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</m:ctrlPr>
                            </m:sSubPr>
                            <m:e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PT" sz="3200" i="1" spc="194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DM Sans"/>
                        </a:rPr>
                        <m:t>×(</m:t>
                      </m:r>
                      <m:f>
                        <m:fPr>
                          <m:ctrlP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</m:ctrlPr>
                        </m:fPr>
                        <m:num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(</m:t>
                          </m:r>
                          <m:sSub>
                            <m:sSubPr>
                              <m:ctrlP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</m:ctrlPr>
                            </m:sSubPr>
                            <m:e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</m:ctrlPr>
                            </m:sSubPr>
                            <m:e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</m:ctrlPr>
                            </m:sSubPr>
                            <m:e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sz="3200" i="1" spc="194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DM Sans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</m:ctrlPr>
                            </m:sSubPr>
                            <m:e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3200" i="1" spc="194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DM San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PT" sz="3200" i="1" spc="194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DM Sans"/>
                        </a:rPr>
                        <m:t>)</m:t>
                      </m:r>
                    </m:oMath>
                  </m:oMathPara>
                </a14:m>
                <a:endParaRPr lang="en-US" sz="3200" spc="194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algn="l">
                  <a:lnSpc>
                    <a:spcPts val="3999"/>
                  </a:lnSpc>
                </a:pPr>
                <a:endParaRPr lang="pt-PT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algn="l">
                  <a:lnSpc>
                    <a:spcPts val="3999"/>
                  </a:lnSpc>
                </a:pPr>
                <a:endParaRPr lang="pt-PT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>
                  <a:lnSpc>
                    <a:spcPts val="3999"/>
                  </a:lnSpc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onde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 spc="194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𝑥</m:t>
                        </m:r>
                      </m:e>
                      <m:sub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PT" sz="2800" spc="194" dirty="0">
                    <a:solidFill>
                      <a:schemeClr val="bg1"/>
                    </a:solidFill>
                    <a:ea typeface="Cambria Math" panose="02040503050406030204" pitchFamily="18" charset="0"/>
                    <a:sym typeface="DM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𝑦</m:t>
                        </m:r>
                      </m:e>
                      <m:sub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𝑥</m:t>
                        </m:r>
                      </m:e>
                      <m:sub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𝑦</m:t>
                        </m:r>
                      </m:e>
                      <m:sub>
                        <m:r>
                          <a:rPr lang="pt-PT" sz="2800" b="0" i="1" spc="194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são dois pontos distintos conhecidos, e 𝑦 é o valor calculado na posição 𝑥, 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𝑥</m:t>
                        </m:r>
                      </m:e>
                      <m:sub>
                        <m: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1</m:t>
                        </m:r>
                      </m:sub>
                    </m:sSub>
                    <m:r>
                      <a:rPr lang="pt-PT" sz="3200" i="1" spc="194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DM Sans"/>
                      </a:rPr>
                      <m:t> </m:t>
                    </m:r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&lt; 𝑥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𝑥</m:t>
                        </m:r>
                      </m:e>
                      <m:sub>
                        <m:r>
                          <a:rPr lang="pt-PT" sz="3200" i="1" spc="194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[2].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024990"/>
                <a:ext cx="11430000" cy="5107552"/>
              </a:xfrm>
              <a:prstGeom prst="rect">
                <a:avLst/>
              </a:prstGeom>
              <a:blipFill>
                <a:blip r:embed="rId4"/>
                <a:stretch>
                  <a:fillRect l="-1973" t="-1193" r="-2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9677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 – INTERPOLAÇÃO LINEAR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F8A2EA-F9EE-496F-BD2D-497CFC79D1A3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97A4E63-E905-4295-8637-8F17024F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12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41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MANIPULAÇÃO DE DADOS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7800" y="4024990"/>
            <a:ext cx="11277600" cy="356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Alteração da frequência ou da taxa de amostragem dos dados.</a:t>
            </a:r>
          </a:p>
          <a:p>
            <a:pPr algn="l">
              <a:lnSpc>
                <a:spcPts val="3999"/>
              </a:lnSpc>
            </a:pPr>
            <a:endParaRPr lang="pt-PT" sz="2898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Downsampling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(dados diários para dados semanais);</a:t>
            </a:r>
          </a:p>
          <a:p>
            <a:pPr algn="l">
              <a:lnSpc>
                <a:spcPts val="3999"/>
              </a:lnSpc>
            </a:pPr>
            <a:endParaRPr lang="pt-PT" sz="2898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Upsampling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(dados semanais para dados diários).</a:t>
            </a:r>
          </a:p>
          <a:p>
            <a:pPr algn="l">
              <a:lnSpc>
                <a:spcPts val="3999"/>
              </a:lnSpc>
            </a:pPr>
            <a:endParaRPr lang="pt-PT" sz="2898" i="1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9677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– REDIMENSIONAMENTO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1378913-E341-4340-A08E-4FAEA634B1D6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8FE07BA-C3B4-4DF4-B205-A2B534D8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13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0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A849FA6-3F33-4021-8529-F230972CB25B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MANIPULAÇÃO DE DADOS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447800" y="4024990"/>
                <a:ext cx="11734800" cy="40816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999"/>
                  </a:lnSpc>
                </a:pPr>
                <a:r>
                  <a:rPr lang="pt-PT" sz="2898" b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Locally</a:t>
                </a: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pt-PT" sz="2898" b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Weighted</a:t>
                </a: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pt-PT" sz="2898" b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Scatterplot</a:t>
                </a: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pt-PT" sz="2898" b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Smoothing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(LOWESS) é um algoritmo que permite a modelação e suavização de dados bidimensionais.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Parâmetro </a:t>
                </a:r>
                <a:r>
                  <a:rPr lang="pt-PT" sz="2898" i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frac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: fração de pontos de dados usados em cada estimação (entre 0 e 1);</a:t>
                </a:r>
              </a:p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PT" sz="2898" i="1" spc="284" dirty="0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M Sans"/>
                        <a:sym typeface="DM Sans"/>
                      </a:rPr>
                      <m:t>&lt;</m:t>
                    </m:r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pt-PT" sz="2898" i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frac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→ janela de suavização mais estreita.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024990"/>
                <a:ext cx="11734800" cy="4081630"/>
              </a:xfrm>
              <a:prstGeom prst="rect">
                <a:avLst/>
              </a:prstGeom>
              <a:blipFill>
                <a:blip r:embed="rId4"/>
                <a:stretch>
                  <a:fillRect l="-1922" t="-1493" r="-16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02 -  LOWESS SMOOTHER ALGORITHM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DF19DD0-137C-40E7-86B4-9EC6432B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14</a:t>
            </a:fld>
            <a:r>
              <a:rPr lang="en-US" sz="1600" b="1" dirty="0"/>
              <a:t> / 38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6046CA-2CDF-480C-A8F8-08D19236593B}"/>
              </a:ext>
            </a:extLst>
          </p:cNvPr>
          <p:cNvSpPr/>
          <p:nvPr/>
        </p:nvSpPr>
        <p:spPr>
          <a:xfrm>
            <a:off x="838200" y="2933700"/>
            <a:ext cx="12057353" cy="502668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DA618D-5A46-40A8-A36E-D3EB38665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199148"/>
            <a:ext cx="13868400" cy="5888705"/>
          </a:xfrm>
          <a:prstGeom prst="rect">
            <a:avLst/>
          </a:prstGeom>
        </p:spPr>
      </p:pic>
      <p:grpSp>
        <p:nvGrpSpPr>
          <p:cNvPr id="9" name="Group 13">
            <a:extLst>
              <a:ext uri="{FF2B5EF4-FFF2-40B4-BE49-F238E27FC236}">
                <a16:creationId xmlns:a16="http://schemas.microsoft.com/office/drawing/2014/main" id="{D22483F2-CEAD-4F9A-8E2B-01D73CDB0FCF}"/>
              </a:ext>
            </a:extLst>
          </p:cNvPr>
          <p:cNvGrpSpPr/>
          <p:nvPr/>
        </p:nvGrpSpPr>
        <p:grpSpPr>
          <a:xfrm>
            <a:off x="5619750" y="8386043"/>
            <a:ext cx="7048500" cy="502798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CFC6D3E-0483-4B63-80C2-0675617BC9FF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B5721A7-51BE-4526-A4CA-D9C3BCCCFE2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E322579B-E9E9-47DF-B20D-D62CB35A552E}"/>
              </a:ext>
            </a:extLst>
          </p:cNvPr>
          <p:cNvSpPr txBox="1"/>
          <p:nvPr/>
        </p:nvSpPr>
        <p:spPr>
          <a:xfrm>
            <a:off x="5581650" y="8386043"/>
            <a:ext cx="71247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14.1: Demonstração da aplicação do LOWESS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26BA893E-3BE4-4D8D-B3EF-F7A8C37053E3}"/>
              </a:ext>
            </a:extLst>
          </p:cNvPr>
          <p:cNvGrpSpPr/>
          <p:nvPr/>
        </p:nvGrpSpPr>
        <p:grpSpPr>
          <a:xfrm>
            <a:off x="5769552" y="8386043"/>
            <a:ext cx="6838950" cy="502798"/>
            <a:chOff x="0" y="0"/>
            <a:chExt cx="1744696" cy="54229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6E2B04F-C213-43AC-91EB-71A7802E7BB1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CD4A7550-05B6-44C9-B679-60C0D4D23A23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F098BF2A-9A9B-4226-A97E-C66A133204C4}"/>
              </a:ext>
            </a:extLst>
          </p:cNvPr>
          <p:cNvSpPr txBox="1"/>
          <p:nvPr/>
        </p:nvSpPr>
        <p:spPr>
          <a:xfrm>
            <a:off x="5626677" y="8386043"/>
            <a:ext cx="71247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14.2: Diferenças do parâmetro 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frac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LOWESS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C41EBB3F-656F-4010-ACCC-008D5F674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467877"/>
            <a:ext cx="16230600" cy="53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2" grpId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06B365B-71B2-4D45-8EB9-BE6B36C1E58F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MANIPULAÇÃO DE DADOS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7800" y="4024990"/>
            <a:ext cx="11811000" cy="4594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É uma técnica utilizada para converter séries temporais em imagens de duas dimensões.</a:t>
            </a:r>
          </a:p>
          <a:p>
            <a:pPr algn="l">
              <a:lnSpc>
                <a:spcPts val="3999"/>
              </a:lnSpc>
            </a:pPr>
            <a:endParaRPr lang="pt-PT" sz="2898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Se uma série temporal possui 𝑛 observações, resulta numa matriz de 𝑛×𝑛.</a:t>
            </a:r>
          </a:p>
          <a:p>
            <a:pPr algn="l">
              <a:lnSpc>
                <a:spcPts val="3999"/>
              </a:lnSpc>
            </a:pPr>
            <a:endParaRPr lang="pt-PT" sz="2898" b="1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b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Gramian</a:t>
            </a:r>
            <a:r>
              <a:rPr lang="pt-PT" sz="2898" b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Angular </a:t>
            </a:r>
            <a:r>
              <a:rPr lang="pt-PT" sz="2898" b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Summation</a:t>
            </a:r>
            <a:r>
              <a:rPr lang="pt-PT" sz="2898" b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Field (GASF);</a:t>
            </a: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b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Gramian</a:t>
            </a:r>
            <a:r>
              <a:rPr lang="pt-PT" sz="2898" b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Angular </a:t>
            </a:r>
            <a:r>
              <a:rPr lang="pt-PT" sz="2898" b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Difference</a:t>
            </a:r>
            <a:r>
              <a:rPr lang="pt-PT" sz="2898" b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Field (GADF).</a:t>
            </a:r>
          </a:p>
          <a:p>
            <a:pPr algn="l">
              <a:lnSpc>
                <a:spcPts val="3999"/>
              </a:lnSpc>
            </a:pPr>
            <a:endParaRPr lang="pt-PT" sz="2898" i="1" spc="284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– GRAMIAN ANGULAR FIELDS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BF583C5-F27E-410E-9642-4EED31765BE0}"/>
              </a:ext>
            </a:extLst>
          </p:cNvPr>
          <p:cNvSpPr/>
          <p:nvPr/>
        </p:nvSpPr>
        <p:spPr>
          <a:xfrm>
            <a:off x="228600" y="419100"/>
            <a:ext cx="13639800" cy="8991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Saturação de cores, captura de ecrã, texto, padrão&#10;&#10;Descrição gerada automaticamente">
            <a:extLst>
              <a:ext uri="{FF2B5EF4-FFF2-40B4-BE49-F238E27FC236}">
                <a16:creationId xmlns:a16="http://schemas.microsoft.com/office/drawing/2014/main" id="{3C81C0BF-4126-487D-A3C7-F9D1C7E15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23" y="2133449"/>
            <a:ext cx="12057353" cy="6020102"/>
          </a:xfrm>
          <a:prstGeom prst="rect">
            <a:avLst/>
          </a:prstGeom>
        </p:spPr>
      </p:pic>
      <p:grpSp>
        <p:nvGrpSpPr>
          <p:cNvPr id="9" name="Group 13">
            <a:extLst>
              <a:ext uri="{FF2B5EF4-FFF2-40B4-BE49-F238E27FC236}">
                <a16:creationId xmlns:a16="http://schemas.microsoft.com/office/drawing/2014/main" id="{A0B915C6-489E-42D2-B414-237C0E7A8C5A}"/>
              </a:ext>
            </a:extLst>
          </p:cNvPr>
          <p:cNvGrpSpPr/>
          <p:nvPr/>
        </p:nvGrpSpPr>
        <p:grpSpPr>
          <a:xfrm>
            <a:off x="6057900" y="8386043"/>
            <a:ext cx="6172200" cy="502798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813550E7-F860-4B2B-AF81-672F9902AC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FD14268-3807-4ADE-840E-2C70EED10086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E7BAABEF-4F48-49ED-AB1B-CF268A960300}"/>
              </a:ext>
            </a:extLst>
          </p:cNvPr>
          <p:cNvSpPr txBox="1"/>
          <p:nvPr/>
        </p:nvSpPr>
        <p:spPr>
          <a:xfrm>
            <a:off x="6057900" y="8386043"/>
            <a:ext cx="61722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15.1: Comparação entre GASF e GADF.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6866ED75-CB35-4117-9CEF-6BF9EFEF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38301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15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13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498EE69-1409-4BF5-AF12-2C0D63DCFA70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21599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010467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2540" y="1162050"/>
            <a:ext cx="1320726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03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745" y="3472021"/>
            <a:ext cx="7256309" cy="1212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7259" lvl="1" algn="l">
              <a:lnSpc>
                <a:spcPts val="3160"/>
              </a:lnSpc>
            </a:pPr>
            <a:r>
              <a:rPr lang="pt-PT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Classe de redes neuronais artificiais utilizadas em </a:t>
            </a:r>
            <a:r>
              <a:rPr lang="pt-PT" sz="2290" i="1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deep</a:t>
            </a:r>
            <a:r>
              <a:rPr lang="pt-PT" sz="2290" i="1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learning</a:t>
            </a:r>
            <a:r>
              <a:rPr lang="pt-PT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que aprendem diretamente a partir dos dados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7292" y="5926823"/>
            <a:ext cx="6162866" cy="16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i="1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Convolutional Layer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i="1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Pooling Layer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i="1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Activation Layer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i="1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Fully Connected Layer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0E2071A-FC07-47F2-A4E6-BBA3B49BF307}"/>
              </a:ext>
            </a:extLst>
          </p:cNvPr>
          <p:cNvSpPr txBox="1"/>
          <p:nvPr/>
        </p:nvSpPr>
        <p:spPr>
          <a:xfrm>
            <a:off x="432540" y="2343469"/>
            <a:ext cx="3159788" cy="1048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32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DEFINIÇÃO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16A3C1C8-B14F-40B2-91A2-CCF8C7DA270B}"/>
              </a:ext>
            </a:extLst>
          </p:cNvPr>
          <p:cNvSpPr txBox="1"/>
          <p:nvPr/>
        </p:nvSpPr>
        <p:spPr>
          <a:xfrm>
            <a:off x="2619864" y="4796623"/>
            <a:ext cx="5069213" cy="1048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32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ESTRUTURA</a:t>
            </a:r>
          </a:p>
        </p:txBody>
      </p:sp>
      <p:pic>
        <p:nvPicPr>
          <p:cNvPr id="7172" name="Picture 4" descr="Brain Icon - Brain Vector Icon Png - Free PNG Images ID 125349 | TOPpng">
            <a:extLst>
              <a:ext uri="{FF2B5EF4-FFF2-40B4-BE49-F238E27FC236}">
                <a16:creationId xmlns:a16="http://schemas.microsoft.com/office/drawing/2014/main" id="{EB558644-195E-44AD-BD67-E2AF9B53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164" y="3494973"/>
            <a:ext cx="2688584" cy="329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656B965E-4551-4FB8-858E-4DBDF424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16</a:t>
            </a:fld>
            <a:r>
              <a:rPr lang="en-US" sz="1600" b="1" dirty="0"/>
              <a:t> / 38</a:t>
            </a:r>
            <a:endParaRPr lang="en-US" b="1" dirty="0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6C340E52-0D86-44D5-AF41-A03CA12241BB}"/>
              </a:ext>
            </a:extLst>
          </p:cNvPr>
          <p:cNvSpPr/>
          <p:nvPr/>
        </p:nvSpPr>
        <p:spPr>
          <a:xfrm rot="4934549">
            <a:off x="1577214" y="7642647"/>
            <a:ext cx="1797660" cy="601770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EF17F587-66C8-429A-AAA9-A381E99F590D}"/>
              </a:ext>
            </a:extLst>
          </p:cNvPr>
          <p:cNvSpPr txBox="1"/>
          <p:nvPr/>
        </p:nvSpPr>
        <p:spPr>
          <a:xfrm>
            <a:off x="2754357" y="8874750"/>
            <a:ext cx="6162866" cy="39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7259" lvl="1" algn="l">
              <a:lnSpc>
                <a:spcPts val="3160"/>
              </a:lnSpc>
            </a:pP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Sigmoid, Tanh,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softmax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ReLU</a:t>
            </a:r>
            <a:endParaRPr lang="en-US" sz="2290" spc="22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0" name="Picture 2" descr="Max Pooling Layer | NumPyNet">
            <a:extLst>
              <a:ext uri="{FF2B5EF4-FFF2-40B4-BE49-F238E27FC236}">
                <a16:creationId xmlns:a16="http://schemas.microsoft.com/office/drawing/2014/main" id="{E21F52AE-BBAC-4D46-B74C-A4B3F1FDA8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63" y="5788650"/>
            <a:ext cx="6934200" cy="308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30">
            <a:extLst>
              <a:ext uri="{FF2B5EF4-FFF2-40B4-BE49-F238E27FC236}">
                <a16:creationId xmlns:a16="http://schemas.microsoft.com/office/drawing/2014/main" id="{88753BA8-0227-4525-BA87-EB848CEFC054}"/>
              </a:ext>
            </a:extLst>
          </p:cNvPr>
          <p:cNvSpPr/>
          <p:nvPr/>
        </p:nvSpPr>
        <p:spPr>
          <a:xfrm rot="11511697" flipH="1">
            <a:off x="5416334" y="6463731"/>
            <a:ext cx="3132482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56697872-9768-4E87-BAC1-DBAC629DDAF2}"/>
              </a:ext>
            </a:extLst>
          </p:cNvPr>
          <p:cNvGrpSpPr/>
          <p:nvPr/>
        </p:nvGrpSpPr>
        <p:grpSpPr>
          <a:xfrm>
            <a:off x="9721160" y="9040612"/>
            <a:ext cx="5177808" cy="502798"/>
            <a:chOff x="0" y="0"/>
            <a:chExt cx="1744696" cy="542290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1293A1E-8A9C-4394-810D-F4C943B20755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CB102149-001E-4BE1-8321-3A9E3C6D3BC4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7C271412-6F80-4711-AD71-DE973C32DD10}"/>
              </a:ext>
            </a:extLst>
          </p:cNvPr>
          <p:cNvSpPr txBox="1"/>
          <p:nvPr/>
        </p:nvSpPr>
        <p:spPr>
          <a:xfrm>
            <a:off x="9721159" y="9040612"/>
            <a:ext cx="5177809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latin typeface="DM Sans"/>
                <a:ea typeface="DM Sans"/>
                <a:cs typeface="DM Sans"/>
                <a:sym typeface="DM Sans"/>
              </a:rPr>
              <a:t> 16.1: Representação </a:t>
            </a:r>
            <a:r>
              <a:rPr lang="pt-PT" sz="1981" spc="194" dirty="0" err="1">
                <a:latin typeface="DM Sans"/>
                <a:ea typeface="DM Sans"/>
                <a:cs typeface="DM Sans"/>
                <a:sym typeface="DM Sans"/>
              </a:rPr>
              <a:t>MaxPooling</a:t>
            </a:r>
            <a:endParaRPr lang="en-US" sz="1981" spc="194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850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9366" y="931740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6899" y="3260632"/>
            <a:ext cx="4858949" cy="612003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2539" y="1162050"/>
            <a:ext cx="18043205" cy="1192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70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04 COMPREENSÃO DOS DADOS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C8B24BF-00E7-4AFD-AAF6-491307F78BD0}"/>
              </a:ext>
            </a:extLst>
          </p:cNvPr>
          <p:cNvSpPr/>
          <p:nvPr/>
        </p:nvSpPr>
        <p:spPr>
          <a:xfrm>
            <a:off x="6534417" y="931740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25A1D65B-5058-4028-A021-0F396E888810}"/>
              </a:ext>
            </a:extLst>
          </p:cNvPr>
          <p:cNvGrpSpPr/>
          <p:nvPr/>
        </p:nvGrpSpPr>
        <p:grpSpPr>
          <a:xfrm>
            <a:off x="6551950" y="3260632"/>
            <a:ext cx="4858949" cy="6120034"/>
            <a:chOff x="0" y="0"/>
            <a:chExt cx="1279723" cy="126283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642EF9E-C783-4EA9-8FF1-071A6C69AE18}"/>
                </a:ext>
              </a:extLst>
            </p:cNvPr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AE30A764-95B3-4C67-A812-757F3C31D556}"/>
                </a:ext>
              </a:extLst>
            </p:cNvPr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6316B57B-1109-40AE-9E7A-618A4E669E1E}"/>
              </a:ext>
            </a:extLst>
          </p:cNvPr>
          <p:cNvSpPr/>
          <p:nvPr/>
        </p:nvSpPr>
        <p:spPr>
          <a:xfrm>
            <a:off x="11817001" y="931740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76CBCCD0-50B1-41A1-B07F-08BD5D049DEC}"/>
              </a:ext>
            </a:extLst>
          </p:cNvPr>
          <p:cNvGrpSpPr/>
          <p:nvPr/>
        </p:nvGrpSpPr>
        <p:grpSpPr>
          <a:xfrm>
            <a:off x="11834534" y="3260632"/>
            <a:ext cx="4858949" cy="6120034"/>
            <a:chOff x="0" y="0"/>
            <a:chExt cx="1279723" cy="1262832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F1C11B4-BF67-4EB8-9952-C93BB54330F8}"/>
                </a:ext>
              </a:extLst>
            </p:cNvPr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DB41F5F-C63F-4D3B-860E-CFC8383F0EC7}"/>
                </a:ext>
              </a:extLst>
            </p:cNvPr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32">
            <a:extLst>
              <a:ext uri="{FF2B5EF4-FFF2-40B4-BE49-F238E27FC236}">
                <a16:creationId xmlns:a16="http://schemas.microsoft.com/office/drawing/2014/main" id="{7E29F922-7FB4-4E71-881A-B9E3FCD7AF67}"/>
              </a:ext>
            </a:extLst>
          </p:cNvPr>
          <p:cNvSpPr txBox="1"/>
          <p:nvPr/>
        </p:nvSpPr>
        <p:spPr>
          <a:xfrm>
            <a:off x="2220160" y="354689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2017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E43C971E-8816-44FE-B5E8-7CFB7FFBB217}"/>
              </a:ext>
            </a:extLst>
          </p:cNvPr>
          <p:cNvSpPr txBox="1"/>
          <p:nvPr/>
        </p:nvSpPr>
        <p:spPr>
          <a:xfrm>
            <a:off x="7493977" y="3614643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2018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C403329F-A8E8-4F08-9712-FCEDB94D2C19}"/>
              </a:ext>
            </a:extLst>
          </p:cNvPr>
          <p:cNvSpPr txBox="1"/>
          <p:nvPr/>
        </p:nvSpPr>
        <p:spPr>
          <a:xfrm>
            <a:off x="12776561" y="3614642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2019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A8EEBE5-F3D6-4D51-A916-41BB85A81C65}"/>
              </a:ext>
            </a:extLst>
          </p:cNvPr>
          <p:cNvSpPr txBox="1"/>
          <p:nvPr/>
        </p:nvSpPr>
        <p:spPr>
          <a:xfrm>
            <a:off x="1357792" y="4455129"/>
            <a:ext cx="4662008" cy="4074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412-304</a:t>
            </a:r>
          </a:p>
          <a:p>
            <a:pPr marL="247259" lvl="1" algn="ctr">
              <a:lnSpc>
                <a:spcPts val="3160"/>
              </a:lnSpc>
            </a:pPr>
            <a:endParaRPr lang="pt-PT" sz="24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412-305</a:t>
            </a: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412-306</a:t>
            </a:r>
          </a:p>
          <a:p>
            <a:pPr marL="247259" lvl="1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l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525 600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registos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minuto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513F635A-96ED-4855-B0B5-D18D769F7FC2}"/>
              </a:ext>
            </a:extLst>
          </p:cNvPr>
          <p:cNvSpPr txBox="1"/>
          <p:nvPr/>
        </p:nvSpPr>
        <p:spPr>
          <a:xfrm>
            <a:off x="6686657" y="4455129"/>
            <a:ext cx="4572001" cy="448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412-304</a:t>
            </a:r>
          </a:p>
          <a:p>
            <a:pPr marL="247259" lvl="1" algn="ctr">
              <a:lnSpc>
                <a:spcPts val="3160"/>
              </a:lnSpc>
            </a:pPr>
            <a:endParaRPr lang="pt-PT" sz="24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412-305</a:t>
            </a: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412-306</a:t>
            </a: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525 600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registos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minuto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l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FB8EDF3F-9003-4496-9308-21CEFD785552}"/>
              </a:ext>
            </a:extLst>
          </p:cNvPr>
          <p:cNvSpPr txBox="1"/>
          <p:nvPr/>
        </p:nvSpPr>
        <p:spPr>
          <a:xfrm>
            <a:off x="11978006" y="4455129"/>
            <a:ext cx="4572001" cy="448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412-304</a:t>
            </a:r>
          </a:p>
          <a:p>
            <a:pPr marL="247259" lvl="1" algn="ctr">
              <a:lnSpc>
                <a:spcPts val="3160"/>
              </a:lnSpc>
            </a:pPr>
            <a:endParaRPr lang="pt-PT" sz="24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412-305</a:t>
            </a: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Vibração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Bomba</a:t>
            </a: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412-306</a:t>
            </a: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525 600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registos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ctr">
              <a:lnSpc>
                <a:spcPts val="3160"/>
              </a:lnSpc>
            </a:pPr>
            <a:r>
              <a:rPr lang="en-US" sz="2000" spc="22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 </a:t>
            </a:r>
            <a:r>
              <a:rPr lang="en-US" sz="2000" spc="22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minuto</a:t>
            </a: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7259" lvl="1" algn="l">
              <a:lnSpc>
                <a:spcPts val="3160"/>
              </a:lnSpc>
            </a:pPr>
            <a:endParaRPr lang="en-US" sz="2000" spc="22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EC71913-78E9-4257-B907-642BB7BDF863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293A2D95-27C8-46F9-A7A0-2A789B7B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17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3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2" name="Freeform 32"/>
          <p:cNvSpPr/>
          <p:nvPr/>
        </p:nvSpPr>
        <p:spPr>
          <a:xfrm rot="887923">
            <a:off x="-6611421" y="379508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6601" y="4434807"/>
            <a:ext cx="3915908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76601" y="6895603"/>
            <a:ext cx="3915908" cy="77713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1141378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1113397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33400" y="1206979"/>
            <a:ext cx="15072712" cy="1490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05 PREPARAÇÃO DOS DADOS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05201" y="7065345"/>
            <a:ext cx="3499392" cy="436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0" spc="265" dirty="0">
                <a:latin typeface="Oswald"/>
                <a:ea typeface="Oswald"/>
                <a:cs typeface="Oswald"/>
                <a:sym typeface="Oswa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REDIMENSIONAMENTO</a:t>
            </a:r>
            <a:endParaRPr lang="en-US" sz="2700" spc="265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505201" y="4869388"/>
            <a:ext cx="3499391" cy="145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Alteração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período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amostragem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frequência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5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minutos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com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recurso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00" i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resample()</a:t>
            </a:r>
            <a:r>
              <a:rPr lang="en-US" sz="1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</a:t>
            </a:r>
            <a:r>
              <a:rPr lang="en-US" sz="16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biblioteca</a:t>
            </a:r>
            <a:r>
              <a:rPr lang="en-US" sz="1600" i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pandas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9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latin typeface="Oswald"/>
                <a:ea typeface="Oswald"/>
                <a:cs typeface="Oswald"/>
                <a:sym typeface="Oswa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IDENTIFICAÇÃO DOS PERÍODOS</a:t>
            </a:r>
            <a:endParaRPr lang="en-US" sz="2708" spc="265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33298" y="5730637"/>
            <a:ext cx="2642668" cy="1453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2017-11-05 — 2018-01-20</a:t>
            </a:r>
          </a:p>
          <a:p>
            <a:pPr algn="ctr">
              <a:lnSpc>
                <a:spcPts val="2338"/>
              </a:lnSpc>
            </a:pPr>
            <a:endParaRPr lang="en-US" sz="167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2018-02-04 — 2018-10-27</a:t>
            </a:r>
          </a:p>
          <a:p>
            <a:pPr algn="ctr">
              <a:lnSpc>
                <a:spcPts val="2338"/>
              </a:lnSpc>
            </a:pPr>
            <a:endParaRPr lang="en-US" sz="167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2018-11-04 — 2019-02-16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9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latin typeface="Oswald"/>
                <a:ea typeface="Oswald"/>
                <a:cs typeface="Oswald"/>
                <a:sym typeface="Oswald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INTERPOLAÇÃO LINEAR</a:t>
            </a:r>
            <a:endParaRPr lang="en-US" sz="2708" spc="265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56422" y="4298199"/>
            <a:ext cx="2534389" cy="115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Técnica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aplicada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recurso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i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interpolate()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presente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biblioteca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670" i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pandas</a:t>
            </a:r>
            <a:r>
              <a:rPr lang="en-US" sz="167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endParaRPr lang="en-US" sz="2186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9AE8A4-589E-4C37-9928-F912FC977246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4" descr="Para tras seta - Download Ícones grátis">
            <a:hlinkClick r:id="rId10" action="ppaction://hlinksldjump"/>
            <a:extLst>
              <a:ext uri="{FF2B5EF4-FFF2-40B4-BE49-F238E27FC236}">
                <a16:creationId xmlns:a16="http://schemas.microsoft.com/office/drawing/2014/main" id="{F54E6BBB-6352-407B-AC76-E84AB86F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Marcador de Posição do Número do Diapositivo 34">
            <a:extLst>
              <a:ext uri="{FF2B5EF4-FFF2-40B4-BE49-F238E27FC236}">
                <a16:creationId xmlns:a16="http://schemas.microsoft.com/office/drawing/2014/main" id="{33B99846-613B-418F-BC15-4B09A125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18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22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2017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578EC093-9544-4385-9718-91B8362B0F1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516 636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487 879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512 470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399" y="8842255"/>
            <a:ext cx="4876801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19.1: Estatísticas de 2017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3FA2736-5B18-4812-8E3C-A81BC34F569C}"/>
              </a:ext>
            </a:extLst>
          </p:cNvPr>
          <p:cNvSpPr/>
          <p:nvPr/>
        </p:nvSpPr>
        <p:spPr>
          <a:xfrm rot="-1885381">
            <a:off x="8286249" y="5636456"/>
            <a:ext cx="3037127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ela 16">
            <a:extLst>
              <a:ext uri="{FF2B5EF4-FFF2-40B4-BE49-F238E27FC236}">
                <a16:creationId xmlns:a16="http://schemas.microsoft.com/office/drawing/2014/main" id="{3674711B-90A0-439A-A9F1-5DC0B587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19803"/>
              </p:ext>
            </p:extLst>
          </p:nvPr>
        </p:nvGraphicFramePr>
        <p:xfrm>
          <a:off x="10033425" y="1119832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103 549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97 883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102 715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4.53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30" name="Group 13">
            <a:extLst>
              <a:ext uri="{FF2B5EF4-FFF2-40B4-BE49-F238E27FC236}">
                <a16:creationId xmlns:a16="http://schemas.microsoft.com/office/drawing/2014/main" id="{EF519D61-D53D-4561-B084-90AAE94AA2DB}"/>
              </a:ext>
            </a:extLst>
          </p:cNvPr>
          <p:cNvGrpSpPr/>
          <p:nvPr/>
        </p:nvGrpSpPr>
        <p:grpSpPr>
          <a:xfrm>
            <a:off x="10033425" y="404759"/>
            <a:ext cx="7170848" cy="502798"/>
            <a:chOff x="0" y="0"/>
            <a:chExt cx="1744696" cy="54229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6FDBE6C-9DB9-4C6F-AAFF-63CFD89C113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C14F0009-CEBD-4A93-AD4B-A1E7B8AA252B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16">
            <a:extLst>
              <a:ext uri="{FF2B5EF4-FFF2-40B4-BE49-F238E27FC236}">
                <a16:creationId xmlns:a16="http://schemas.microsoft.com/office/drawing/2014/main" id="{20117E88-3D5B-4FA4-B63C-BAE6C5C3E055}"/>
              </a:ext>
            </a:extLst>
          </p:cNvPr>
          <p:cNvSpPr txBox="1"/>
          <p:nvPr/>
        </p:nvSpPr>
        <p:spPr>
          <a:xfrm>
            <a:off x="10033425" y="404759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19.2: Estatísticas de 2017 após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Resample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5F1306F-4031-433E-BFB9-8F77CF3CD686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8753AE59-9F27-4272-B703-CDA87AC9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19</a:t>
            </a:fld>
            <a:r>
              <a:rPr lang="en-US" sz="1600" b="1" dirty="0"/>
              <a:t> / 38</a:t>
            </a:r>
            <a:endParaRPr lang="en-US" b="1" dirty="0"/>
          </a:p>
        </p:txBody>
      </p:sp>
      <p:pic>
        <p:nvPicPr>
          <p:cNvPr id="26" name="Imagem 25" descr="Uma imagem com texto, captura de ecrã, Tipo de letra, Gráfico&#10;&#10;Descrição gerada automaticamente">
            <a:extLst>
              <a:ext uri="{FF2B5EF4-FFF2-40B4-BE49-F238E27FC236}">
                <a16:creationId xmlns:a16="http://schemas.microsoft.com/office/drawing/2014/main" id="{E0F1FB27-0E42-427C-B5AE-C0955C6D6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67" y="1577681"/>
            <a:ext cx="9048266" cy="7131638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A6DF28DE-A6BD-497C-93CD-FC60416EF192}"/>
              </a:ext>
            </a:extLst>
          </p:cNvPr>
          <p:cNvSpPr txBox="1"/>
          <p:nvPr/>
        </p:nvSpPr>
        <p:spPr>
          <a:xfrm>
            <a:off x="7086600" y="876717"/>
            <a:ext cx="4800601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19.1: Estatísticas de 2017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6F86974E-363F-4110-B0D6-A56ED815F046}"/>
              </a:ext>
            </a:extLst>
          </p:cNvPr>
          <p:cNvGrpSpPr/>
          <p:nvPr/>
        </p:nvGrpSpPr>
        <p:grpSpPr>
          <a:xfrm>
            <a:off x="7087965" y="795965"/>
            <a:ext cx="4973166" cy="568964"/>
            <a:chOff x="-285209" y="-19050"/>
            <a:chExt cx="2029905" cy="613653"/>
          </a:xfrm>
        </p:grpSpPr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29F97A08-B78E-43C9-B788-DF82B92E7566}"/>
                </a:ext>
              </a:extLst>
            </p:cNvPr>
            <p:cNvSpPr/>
            <p:nvPr/>
          </p:nvSpPr>
          <p:spPr>
            <a:xfrm>
              <a:off x="-285209" y="52313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1C0FEA03-11EF-4519-A349-5941A2C2CB4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118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7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20420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Índice</a:t>
            </a:r>
            <a:endParaRPr lang="en-US" sz="9981" spc="97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SÉRIES TEMPORAIS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6575170" cy="42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i="1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COMPREENSÃO DOS DADOS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PREPARAÇÃO DOS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ANÁLISE FINAL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CONCLUSÃO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444AD-6BCD-4117-AF93-4C4B7EA030C9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Marcador de Posição do Número do Diapositivo 22">
            <a:extLst>
              <a:ext uri="{FF2B5EF4-FFF2-40B4-BE49-F238E27FC236}">
                <a16:creationId xmlns:a16="http://schemas.microsoft.com/office/drawing/2014/main" id="{9DF6DD25-28A0-477C-ACDA-8DEFCCF1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</a:t>
            </a:fld>
            <a:r>
              <a:rPr lang="en-US" sz="1600" b="1" dirty="0"/>
              <a:t> / 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2018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399" y="8842255"/>
            <a:ext cx="4876801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20.1: Estatísticas de 2018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3FA2736-5B18-4812-8E3C-A81BC34F569C}"/>
              </a:ext>
            </a:extLst>
          </p:cNvPr>
          <p:cNvSpPr/>
          <p:nvPr/>
        </p:nvSpPr>
        <p:spPr>
          <a:xfrm rot="-1885381">
            <a:off x="8286249" y="5636456"/>
            <a:ext cx="3037127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ela 16">
            <a:extLst>
              <a:ext uri="{FF2B5EF4-FFF2-40B4-BE49-F238E27FC236}">
                <a16:creationId xmlns:a16="http://schemas.microsoft.com/office/drawing/2014/main" id="{3674711B-90A0-439A-A9F1-5DC0B587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00364"/>
              </p:ext>
            </p:extLst>
          </p:nvPr>
        </p:nvGraphicFramePr>
        <p:xfrm>
          <a:off x="10033425" y="1119832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103 734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103 752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103 692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30" name="Group 13">
            <a:extLst>
              <a:ext uri="{FF2B5EF4-FFF2-40B4-BE49-F238E27FC236}">
                <a16:creationId xmlns:a16="http://schemas.microsoft.com/office/drawing/2014/main" id="{EF519D61-D53D-4561-B084-90AAE94AA2DB}"/>
              </a:ext>
            </a:extLst>
          </p:cNvPr>
          <p:cNvGrpSpPr/>
          <p:nvPr/>
        </p:nvGrpSpPr>
        <p:grpSpPr>
          <a:xfrm>
            <a:off x="10033425" y="404759"/>
            <a:ext cx="7170848" cy="502798"/>
            <a:chOff x="0" y="0"/>
            <a:chExt cx="1744696" cy="54229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6FDBE6C-9DB9-4C6F-AAFF-63CFD89C113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C14F0009-CEBD-4A93-AD4B-A1E7B8AA252B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16">
            <a:extLst>
              <a:ext uri="{FF2B5EF4-FFF2-40B4-BE49-F238E27FC236}">
                <a16:creationId xmlns:a16="http://schemas.microsoft.com/office/drawing/2014/main" id="{20117E88-3D5B-4FA4-B63C-BAE6C5C3E055}"/>
              </a:ext>
            </a:extLst>
          </p:cNvPr>
          <p:cNvSpPr txBox="1"/>
          <p:nvPr/>
        </p:nvSpPr>
        <p:spPr>
          <a:xfrm>
            <a:off x="10033425" y="404759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20.2: Estatísticas de 2018 após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Resample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" name="Tabela 16">
            <a:extLst>
              <a:ext uri="{FF2B5EF4-FFF2-40B4-BE49-F238E27FC236}">
                <a16:creationId xmlns:a16="http://schemas.microsoft.com/office/drawing/2014/main" id="{DECA27F7-D460-497D-88DB-5A64973B2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0153"/>
              </p:ext>
            </p:extLst>
          </p:nvPr>
        </p:nvGraphicFramePr>
        <p:xfrm>
          <a:off x="914399" y="5076591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517 573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517 683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517 379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23.90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19.89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9.88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sp>
        <p:nvSpPr>
          <p:cNvPr id="37" name="Retângulo 36">
            <a:extLst>
              <a:ext uri="{FF2B5EF4-FFF2-40B4-BE49-F238E27FC236}">
                <a16:creationId xmlns:a16="http://schemas.microsoft.com/office/drawing/2014/main" id="{C988A05E-233B-4B22-B05B-B9E904ECA484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3B5AE2CA-13DD-4D54-9CB1-C7789D38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20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9064E890-B940-467A-BD74-EE4D771710E6}"/>
              </a:ext>
            </a:extLst>
          </p:cNvPr>
          <p:cNvGrpSpPr/>
          <p:nvPr/>
        </p:nvGrpSpPr>
        <p:grpSpPr>
          <a:xfrm>
            <a:off x="7086601" y="876717"/>
            <a:ext cx="4274418" cy="502798"/>
            <a:chOff x="0" y="0"/>
            <a:chExt cx="1744696" cy="54229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E29F02F-1A6B-4FB4-B5DD-06C0E5CAE74F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776A68D3-B3A0-4BB0-A57B-451937DB021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16">
            <a:extLst>
              <a:ext uri="{FF2B5EF4-FFF2-40B4-BE49-F238E27FC236}">
                <a16:creationId xmlns:a16="http://schemas.microsoft.com/office/drawing/2014/main" id="{C43DAA11-348A-44DD-B76F-DCAF34B3BF7F}"/>
              </a:ext>
            </a:extLst>
          </p:cNvPr>
          <p:cNvSpPr txBox="1"/>
          <p:nvPr/>
        </p:nvSpPr>
        <p:spPr>
          <a:xfrm>
            <a:off x="7086600" y="876717"/>
            <a:ext cx="4800601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20.1: Estatísticas de 2018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" name="Imagem 35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C1F74F34-685A-45DB-98DD-F6EEDAB8D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44" y="1563118"/>
            <a:ext cx="8984312" cy="71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2019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399" y="8842255"/>
            <a:ext cx="4876801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21.1: Estatísticas de 2019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3FA2736-5B18-4812-8E3C-A81BC34F569C}"/>
              </a:ext>
            </a:extLst>
          </p:cNvPr>
          <p:cNvSpPr/>
          <p:nvPr/>
        </p:nvSpPr>
        <p:spPr>
          <a:xfrm rot="-1885381">
            <a:off x="8286249" y="5636456"/>
            <a:ext cx="3037127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ela 16">
            <a:extLst>
              <a:ext uri="{FF2B5EF4-FFF2-40B4-BE49-F238E27FC236}">
                <a16:creationId xmlns:a16="http://schemas.microsoft.com/office/drawing/2014/main" id="{3674711B-90A0-439A-A9F1-5DC0B587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75273"/>
              </p:ext>
            </p:extLst>
          </p:nvPr>
        </p:nvGraphicFramePr>
        <p:xfrm>
          <a:off x="10033425" y="1119832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101 886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102 354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99 658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17.25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30" name="Group 13">
            <a:extLst>
              <a:ext uri="{FF2B5EF4-FFF2-40B4-BE49-F238E27FC236}">
                <a16:creationId xmlns:a16="http://schemas.microsoft.com/office/drawing/2014/main" id="{EF519D61-D53D-4561-B084-90AAE94AA2DB}"/>
              </a:ext>
            </a:extLst>
          </p:cNvPr>
          <p:cNvGrpSpPr/>
          <p:nvPr/>
        </p:nvGrpSpPr>
        <p:grpSpPr>
          <a:xfrm>
            <a:off x="10033425" y="404759"/>
            <a:ext cx="7170848" cy="502798"/>
            <a:chOff x="0" y="0"/>
            <a:chExt cx="1744696" cy="54229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6FDBE6C-9DB9-4C6F-AAFF-63CFD89C113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C14F0009-CEBD-4A93-AD4B-A1E7B8AA252B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16">
            <a:extLst>
              <a:ext uri="{FF2B5EF4-FFF2-40B4-BE49-F238E27FC236}">
                <a16:creationId xmlns:a16="http://schemas.microsoft.com/office/drawing/2014/main" id="{20117E88-3D5B-4FA4-B63C-BAE6C5C3E055}"/>
              </a:ext>
            </a:extLst>
          </p:cNvPr>
          <p:cNvSpPr txBox="1"/>
          <p:nvPr/>
        </p:nvSpPr>
        <p:spPr>
          <a:xfrm>
            <a:off x="10033425" y="404759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21.2: Estatísticas de 2019 após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Resample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5" name="Tabela 16">
            <a:extLst>
              <a:ext uri="{FF2B5EF4-FFF2-40B4-BE49-F238E27FC236}">
                <a16:creationId xmlns:a16="http://schemas.microsoft.com/office/drawing/2014/main" id="{54A9EC15-7E19-427E-93F1-8E620E705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84233"/>
              </p:ext>
            </p:extLst>
          </p:nvPr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508 706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511 044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497 572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11.58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sp>
        <p:nvSpPr>
          <p:cNvPr id="38" name="Retângulo 37">
            <a:extLst>
              <a:ext uri="{FF2B5EF4-FFF2-40B4-BE49-F238E27FC236}">
                <a16:creationId xmlns:a16="http://schemas.microsoft.com/office/drawing/2014/main" id="{A2D3C2DC-9AE0-4D61-9794-30804427150A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6" name="Picture 4" descr="Para tras seta - Download Ícones grátis">
            <a:hlinkClick r:id="rId7" action="ppaction://hlinksldjump"/>
            <a:extLst>
              <a:ext uri="{FF2B5EF4-FFF2-40B4-BE49-F238E27FC236}">
                <a16:creationId xmlns:a16="http://schemas.microsoft.com/office/drawing/2014/main" id="{D4DDB60D-6AD6-4060-9C63-36B453AF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9FAFEBA0-0FE0-4C3D-B338-7120FB1D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46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21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9EC0AF77-4F27-45FF-A21D-EBF05B979BF5}"/>
              </a:ext>
            </a:extLst>
          </p:cNvPr>
          <p:cNvGrpSpPr/>
          <p:nvPr/>
        </p:nvGrpSpPr>
        <p:grpSpPr>
          <a:xfrm>
            <a:off x="7086600" y="876717"/>
            <a:ext cx="4343399" cy="502798"/>
            <a:chOff x="0" y="0"/>
            <a:chExt cx="1744696" cy="542290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7EB5A815-80CD-4FDD-A23A-792B138C4119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550EC946-3ED8-41DB-B6FC-791DCF29402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6C324062-E6FC-4740-BAC7-02CAB599D5F3}"/>
              </a:ext>
            </a:extLst>
          </p:cNvPr>
          <p:cNvSpPr txBox="1"/>
          <p:nvPr/>
        </p:nvSpPr>
        <p:spPr>
          <a:xfrm>
            <a:off x="7086600" y="876717"/>
            <a:ext cx="4800601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21.1: Estatísticas de 2019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" name="Imagem 36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95788C25-BBA9-4B58-B62A-55303E45D5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60" y="1660698"/>
            <a:ext cx="8924681" cy="69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1º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578EC093-9544-4385-9718-91B8362B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897570"/>
              </p:ext>
            </p:extLst>
          </p:nvPr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22 176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22 176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22 176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400" y="8842255"/>
            <a:ext cx="5562600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55626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22.1: Estatísticas do 1º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5CED2D62-B2DF-4B84-9209-0B7E22F8839E}"/>
              </a:ext>
            </a:extLst>
          </p:cNvPr>
          <p:cNvGrpSpPr/>
          <p:nvPr/>
        </p:nvGrpSpPr>
        <p:grpSpPr>
          <a:xfrm>
            <a:off x="7086600" y="876717"/>
            <a:ext cx="5029199" cy="502798"/>
            <a:chOff x="0" y="0"/>
            <a:chExt cx="1744696" cy="54229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E9568DA-2696-4171-9291-2A2281779939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D6A13788-B362-4B28-B051-4ED446F1EC9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9A4EEBA2-6FB4-4D21-9C9F-386F0336BC7A}"/>
              </a:ext>
            </a:extLst>
          </p:cNvPr>
          <p:cNvSpPr txBox="1"/>
          <p:nvPr/>
        </p:nvSpPr>
        <p:spPr>
          <a:xfrm>
            <a:off x="7086600" y="876717"/>
            <a:ext cx="50292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22.1: Estatísticas do 1º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" name="Imagem 13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59DB0020-DEE0-46D3-AFBD-588E5A3A2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84" y="1693950"/>
            <a:ext cx="8753233" cy="68991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0492F4A8-8BB5-4E93-8AED-3239E9E9111D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8C9AFF5B-5FA3-47F7-8CEB-60101592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22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03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2º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578EC093-9544-4385-9718-91B8362B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83213"/>
              </p:ext>
            </p:extLst>
          </p:nvPr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400" y="8842255"/>
            <a:ext cx="5715000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55626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23.1: Estatísticas do 2º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5CED2D62-B2DF-4B84-9209-0B7E22F8839E}"/>
              </a:ext>
            </a:extLst>
          </p:cNvPr>
          <p:cNvGrpSpPr/>
          <p:nvPr/>
        </p:nvGrpSpPr>
        <p:grpSpPr>
          <a:xfrm>
            <a:off x="7086600" y="876717"/>
            <a:ext cx="5181600" cy="502798"/>
            <a:chOff x="0" y="0"/>
            <a:chExt cx="1744696" cy="54229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E9568DA-2696-4171-9291-2A2281779939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D6A13788-B362-4B28-B051-4ED446F1EC9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9A4EEBA2-6FB4-4D21-9C9F-386F0336BC7A}"/>
              </a:ext>
            </a:extLst>
          </p:cNvPr>
          <p:cNvSpPr txBox="1"/>
          <p:nvPr/>
        </p:nvSpPr>
        <p:spPr>
          <a:xfrm>
            <a:off x="7086600" y="876717"/>
            <a:ext cx="51816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23.1: Estatísticas do 2º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" name="Imagem 14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B0055839-D8DA-4C7F-89B0-3D2E6649F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9" y="1689675"/>
            <a:ext cx="8764082" cy="6907651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0B14C0BD-43AC-4B78-8573-3D16C0814CDB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6476E996-ACA1-4AE1-A35F-5EAECBC1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23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41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3º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578EC093-9544-4385-9718-91B8362B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518642"/>
              </p:ext>
            </p:extLst>
          </p:nvPr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30 240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30 240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30 240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400" y="8842255"/>
            <a:ext cx="5715000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55626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24.1: Estatísticas do 3º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5CED2D62-B2DF-4B84-9209-0B7E22F8839E}"/>
              </a:ext>
            </a:extLst>
          </p:cNvPr>
          <p:cNvGrpSpPr/>
          <p:nvPr/>
        </p:nvGrpSpPr>
        <p:grpSpPr>
          <a:xfrm>
            <a:off x="7086600" y="876717"/>
            <a:ext cx="5181600" cy="502798"/>
            <a:chOff x="0" y="0"/>
            <a:chExt cx="1744696" cy="54229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E9568DA-2696-4171-9291-2A2281779939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D6A13788-B362-4B28-B051-4ED446F1EC9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9A4EEBA2-6FB4-4D21-9C9F-386F0336BC7A}"/>
              </a:ext>
            </a:extLst>
          </p:cNvPr>
          <p:cNvSpPr txBox="1"/>
          <p:nvPr/>
        </p:nvSpPr>
        <p:spPr>
          <a:xfrm>
            <a:off x="7086600" y="876717"/>
            <a:ext cx="51816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24.1: Estatísticas do 3º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" name="Imagem 13" descr="Uma imagem com texto, captura de ecrã, Tipo de letra, Gráfico&#10;&#10;Descrição gerada automaticamente">
            <a:extLst>
              <a:ext uri="{FF2B5EF4-FFF2-40B4-BE49-F238E27FC236}">
                <a16:creationId xmlns:a16="http://schemas.microsoft.com/office/drawing/2014/main" id="{11E8D729-76E6-495B-8C8B-8AE840EDE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18" y="1675928"/>
            <a:ext cx="8798964" cy="6935144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0CEE884B-337F-4EDA-9D81-0B970A223643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5A39F1B7-6EE1-42EB-8433-89276A9F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24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01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5929" y="3376069"/>
            <a:ext cx="9036341" cy="1302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7200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VALORES OMISSOS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8577332" cy="3160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1, 2, 3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1582840" y="6721637"/>
            <a:ext cx="6324693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1582839" y="6721637"/>
            <a:ext cx="6324695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25.1: Contagem de valores omissos.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11" name="Tabela 13">
            <a:extLst>
              <a:ext uri="{FF2B5EF4-FFF2-40B4-BE49-F238E27FC236}">
                <a16:creationId xmlns:a16="http://schemas.microsoft.com/office/drawing/2014/main" id="{7639C98E-EF75-4351-A354-B81F29765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04463"/>
              </p:ext>
            </p:extLst>
          </p:nvPr>
        </p:nvGraphicFramePr>
        <p:xfrm>
          <a:off x="1591802" y="5007835"/>
          <a:ext cx="724739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5209">
                  <a:extLst>
                    <a:ext uri="{9D8B030D-6E8A-4147-A177-3AD203B41FA5}">
                      <a16:colId xmlns:a16="http://schemas.microsoft.com/office/drawing/2014/main" val="2154580274"/>
                    </a:ext>
                  </a:extLst>
                </a:gridCol>
                <a:gridCol w="1433447">
                  <a:extLst>
                    <a:ext uri="{9D8B030D-6E8A-4147-A177-3AD203B41FA5}">
                      <a16:colId xmlns:a16="http://schemas.microsoft.com/office/drawing/2014/main" val="678119934"/>
                    </a:ext>
                  </a:extLst>
                </a:gridCol>
                <a:gridCol w="1433447">
                  <a:extLst>
                    <a:ext uri="{9D8B030D-6E8A-4147-A177-3AD203B41FA5}">
                      <a16:colId xmlns:a16="http://schemas.microsoft.com/office/drawing/2014/main" val="2231956771"/>
                    </a:ext>
                  </a:extLst>
                </a:gridCol>
                <a:gridCol w="1505294">
                  <a:extLst>
                    <a:ext uri="{9D8B030D-6E8A-4147-A177-3AD203B41FA5}">
                      <a16:colId xmlns:a16="http://schemas.microsoft.com/office/drawing/2014/main" val="2382579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9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 2017-11-05 — 2018-01-20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6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2018-02-04 — 2018-10-27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2018-11-04 — 2019-02-16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422240"/>
                  </a:ext>
                </a:extLst>
              </a:tr>
            </a:tbl>
          </a:graphicData>
        </a:graphic>
      </p:graphicFrame>
      <p:sp>
        <p:nvSpPr>
          <p:cNvPr id="22" name="Retângulo 21">
            <a:extLst>
              <a:ext uri="{FF2B5EF4-FFF2-40B4-BE49-F238E27FC236}">
                <a16:creationId xmlns:a16="http://schemas.microsoft.com/office/drawing/2014/main" id="{B7F83C36-4EAC-4AE3-BD0D-5890B634F379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Picture 4" descr="Para tras seta - Download Ícones grátis">
            <a:hlinkClick r:id="rId5" action="ppaction://hlinksldjump"/>
            <a:extLst>
              <a:ext uri="{FF2B5EF4-FFF2-40B4-BE49-F238E27FC236}">
                <a16:creationId xmlns:a16="http://schemas.microsoft.com/office/drawing/2014/main" id="{872FB16F-A12D-4EF4-A770-763E82325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F8B8D5C6-76FB-4684-A3B2-2F80B6B5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25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56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ESTATÍSTICAS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2º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31D3CB2A-702C-483D-9765-0F8A89A56999}"/>
              </a:ext>
            </a:extLst>
          </p:cNvPr>
          <p:cNvGrpSpPr/>
          <p:nvPr/>
        </p:nvGrpSpPr>
        <p:grpSpPr>
          <a:xfrm>
            <a:off x="914399" y="8842255"/>
            <a:ext cx="5638801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456024D-2B34-4AE0-A2A8-1D070F4612E4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D1BF8F7-6A35-4D68-B713-D541CE6D0DA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F961A175-3DED-451D-8A09-871A0E398D84}"/>
              </a:ext>
            </a:extLst>
          </p:cNvPr>
          <p:cNvSpPr txBox="1"/>
          <p:nvPr/>
        </p:nvSpPr>
        <p:spPr>
          <a:xfrm>
            <a:off x="914399" y="8842255"/>
            <a:ext cx="717084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26.1: Estatísticas do 2º Período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3FA2736-5B18-4812-8E3C-A81BC34F569C}"/>
              </a:ext>
            </a:extLst>
          </p:cNvPr>
          <p:cNvSpPr/>
          <p:nvPr/>
        </p:nvSpPr>
        <p:spPr>
          <a:xfrm rot="-1885381">
            <a:off x="8286249" y="5636456"/>
            <a:ext cx="3037127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ela 16">
            <a:extLst>
              <a:ext uri="{FF2B5EF4-FFF2-40B4-BE49-F238E27FC236}">
                <a16:creationId xmlns:a16="http://schemas.microsoft.com/office/drawing/2014/main" id="{3674711B-90A0-439A-A9F1-5DC0B587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73676"/>
              </p:ext>
            </p:extLst>
          </p:nvPr>
        </p:nvGraphicFramePr>
        <p:xfrm>
          <a:off x="10033425" y="1119832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grpSp>
        <p:nvGrpSpPr>
          <p:cNvPr id="30" name="Group 13">
            <a:extLst>
              <a:ext uri="{FF2B5EF4-FFF2-40B4-BE49-F238E27FC236}">
                <a16:creationId xmlns:a16="http://schemas.microsoft.com/office/drawing/2014/main" id="{EF519D61-D53D-4561-B084-90AAE94AA2DB}"/>
              </a:ext>
            </a:extLst>
          </p:cNvPr>
          <p:cNvGrpSpPr/>
          <p:nvPr/>
        </p:nvGrpSpPr>
        <p:grpSpPr>
          <a:xfrm>
            <a:off x="9339683" y="404758"/>
            <a:ext cx="8441273" cy="502798"/>
            <a:chOff x="0" y="0"/>
            <a:chExt cx="1744696" cy="54229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6FDBE6C-9DB9-4C6F-AAFF-63CFD89C113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C14F0009-CEBD-4A93-AD4B-A1E7B8AA252B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16">
            <a:extLst>
              <a:ext uri="{FF2B5EF4-FFF2-40B4-BE49-F238E27FC236}">
                <a16:creationId xmlns:a16="http://schemas.microsoft.com/office/drawing/2014/main" id="{20117E88-3D5B-4FA4-B63C-BAE6C5C3E055}"/>
              </a:ext>
            </a:extLst>
          </p:cNvPr>
          <p:cNvSpPr txBox="1"/>
          <p:nvPr/>
        </p:nvSpPr>
        <p:spPr>
          <a:xfrm>
            <a:off x="9339683" y="404759"/>
            <a:ext cx="844127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26.2: Estatísticas do 2º Período após interpolação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5" name="Tabela 16">
            <a:extLst>
              <a:ext uri="{FF2B5EF4-FFF2-40B4-BE49-F238E27FC236}">
                <a16:creationId xmlns:a16="http://schemas.microsoft.com/office/drawing/2014/main" id="{3324F1FE-D0AC-4FB0-AA5C-78BC3C723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10822"/>
              </p:ext>
            </p:extLst>
          </p:nvPr>
        </p:nvGraphicFramePr>
        <p:xfrm>
          <a:off x="914400" y="5077659"/>
          <a:ext cx="717084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2712">
                  <a:extLst>
                    <a:ext uri="{9D8B030D-6E8A-4147-A177-3AD203B41FA5}">
                      <a16:colId xmlns:a16="http://schemas.microsoft.com/office/drawing/2014/main" val="2498839900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789060926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1188219898"/>
                    </a:ext>
                  </a:extLst>
                </a:gridCol>
                <a:gridCol w="1792712">
                  <a:extLst>
                    <a:ext uri="{9D8B030D-6E8A-4147-A177-3AD203B41FA5}">
                      <a16:colId xmlns:a16="http://schemas.microsoft.com/office/drawing/2014/main" val="2122867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TABELA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VCP3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Frequência 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dirty="0">
                          <a:latin typeface="DM Sans" panose="020B0604020202020204" charset="0"/>
                        </a:rPr>
                        <a:t>76 507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8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13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21.28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DM Sans" panose="020B0604020202020204" charset="0"/>
                        </a:rPr>
                        <a:t>5.94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37142"/>
                  </a:ext>
                </a:extLst>
              </a:tr>
            </a:tbl>
          </a:graphicData>
        </a:graphic>
      </p:graphicFrame>
      <p:sp>
        <p:nvSpPr>
          <p:cNvPr id="27" name="Retângulo 26">
            <a:extLst>
              <a:ext uri="{FF2B5EF4-FFF2-40B4-BE49-F238E27FC236}">
                <a16:creationId xmlns:a16="http://schemas.microsoft.com/office/drawing/2014/main" id="{32E7F32E-E0AB-462B-AE39-0A33FE750E27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6" name="Picture 4" descr="Para tras seta - Download Ícones grátis">
            <a:hlinkClick r:id="rId7" action="ppaction://hlinksldjump"/>
            <a:extLst>
              <a:ext uri="{FF2B5EF4-FFF2-40B4-BE49-F238E27FC236}">
                <a16:creationId xmlns:a16="http://schemas.microsoft.com/office/drawing/2014/main" id="{93CCD5AF-FFDB-4F52-92FF-F9BB2825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693AE794-FA5A-487A-AC51-522F9276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46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26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8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hlinkClick r:id="rId5" action="ppaction://hlinksldjump"/>
          </p:cNvPr>
          <p:cNvSpPr/>
          <p:nvPr/>
        </p:nvSpPr>
        <p:spPr>
          <a:xfrm>
            <a:off x="2779206" y="35388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dirty="0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7090242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6858751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79206" y="395737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0398" y="7563105"/>
            <a:ext cx="3620647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DECOMPOSIÇÃO SAZONAL</a:t>
            </a:r>
          </a:p>
        </p:txBody>
      </p:sp>
      <p:sp>
        <p:nvSpPr>
          <p:cNvPr id="12" name="Freeform 12">
            <a:hlinkClick r:id="rId8" action="ppaction://hlinksldjump"/>
          </p:cNvPr>
          <p:cNvSpPr/>
          <p:nvPr/>
        </p:nvSpPr>
        <p:spPr>
          <a:xfrm>
            <a:off x="8299825" y="35388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063057" y="6858751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99825" y="395737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>
            <a:hlinkClick r:id="rId9" action="ppaction://hlinksldjump"/>
          </p:cNvPr>
          <p:cNvSpPr/>
          <p:nvPr/>
        </p:nvSpPr>
        <p:spPr>
          <a:xfrm>
            <a:off x="13489351" y="35388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252583" y="6858751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489351" y="395737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22042" y="7559722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TESTE ADF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11568" y="7559722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OUTLIERS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40B1B6D2-6679-45D1-8CE1-FF6611D04267}"/>
              </a:ext>
            </a:extLst>
          </p:cNvPr>
          <p:cNvSpPr txBox="1"/>
          <p:nvPr/>
        </p:nvSpPr>
        <p:spPr>
          <a:xfrm>
            <a:off x="1438598" y="521409"/>
            <a:ext cx="15410803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06 ANÁLISE FINAL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7D86AD1-BC12-4935-A017-03408A4A2BDF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0C34C562-DC6B-48AA-80DC-B88ED4E9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27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16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DECOMPOSIÇÃO SAZONAL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990600" y="2629554"/>
                <a:ext cx="11430000" cy="25427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999"/>
                  </a:lnSpc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Recurso ao método </a:t>
                </a:r>
                <a:r>
                  <a:rPr lang="pt-PT" sz="2898" i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seasonal_decompose</a:t>
                </a:r>
                <a:r>
                  <a:rPr lang="pt-PT" sz="2898" i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()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</a:t>
                </a:r>
              </a:p>
              <a:p>
                <a:pPr algn="l">
                  <a:lnSpc>
                    <a:spcPts val="3999"/>
                  </a:lnSpc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presente na biblioteca </a:t>
                </a:r>
                <a:r>
                  <a:rPr lang="pt-PT" sz="2898" i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pandas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PT" sz="2898" b="0" i="1" spc="284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DM Sans"/>
                        <a:cs typeface="DM Sans"/>
                        <a:sym typeface="DM Sans"/>
                      </a:rPr>
                      <m:t>𝑝𝑒𝑟𝑖𝑜𝑑</m:t>
                    </m:r>
                    <m:r>
                      <a:rPr lang="pt-PT" sz="2898" b="0" i="1" spc="284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DM Sans"/>
                        <a:cs typeface="DM Sans"/>
                        <a:sym typeface="DM Sans"/>
                      </a:rPr>
                      <m:t>=24 ×</m:t>
                    </m:r>
                    <m:d>
                      <m:dPr>
                        <m:ctrlPr>
                          <a:rPr lang="pt-PT" sz="2898" b="0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DM Sans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898" b="0" i="1" spc="284" smtClean="0">
                                <a:solidFill>
                                  <a:srgbClr val="F5FFF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a:rPr lang="pt-PT" sz="2898" b="0" i="1" spc="284" smtClean="0">
                                <a:solidFill>
                                  <a:srgbClr val="F5FFF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DM Sans"/>
                              </a:rPr>
                              <m:t>60</m:t>
                            </m:r>
                          </m:num>
                          <m:den>
                            <m:r>
                              <a:rPr lang="pt-PT" sz="2898" b="0" i="1" spc="284" smtClean="0">
                                <a:solidFill>
                                  <a:srgbClr val="F5FFF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DM Sans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pt-PT" sz="2898" b="0" i="1" spc="284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DM Sans"/>
                      </a:rPr>
                      <m:t> =288</m:t>
                    </m:r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629554"/>
                <a:ext cx="11430000" cy="2542747"/>
              </a:xfrm>
              <a:prstGeom prst="rect">
                <a:avLst/>
              </a:prstGeom>
              <a:blipFill>
                <a:blip r:embed="rId4"/>
                <a:stretch>
                  <a:fillRect l="-1973" t="-239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 descr="Uma imagem com diagrama, file, texto, captura de ecrã&#10;&#10;Descrição gerada automaticamente">
            <a:extLst>
              <a:ext uri="{FF2B5EF4-FFF2-40B4-BE49-F238E27FC236}">
                <a16:creationId xmlns:a16="http://schemas.microsoft.com/office/drawing/2014/main" id="{7F6BB8B7-0784-4C9F-A6F9-7C400BC43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91" y="5796681"/>
            <a:ext cx="5387928" cy="33801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31F2E-1949-4B0C-94B9-6883850A6715}"/>
              </a:ext>
            </a:extLst>
          </p:cNvPr>
          <p:cNvGrpSpPr/>
          <p:nvPr/>
        </p:nvGrpSpPr>
        <p:grpSpPr>
          <a:xfrm>
            <a:off x="2369372" y="9269284"/>
            <a:ext cx="5387927" cy="502798"/>
            <a:chOff x="0" y="0"/>
            <a:chExt cx="1744696" cy="5422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CFC7EC6-A2BA-4156-BF42-EB163B5F5CB9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757A38-D977-4EFA-A096-23C696FD7C5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141FA05-A5F8-4859-B7CB-5D9F9A8C6256}"/>
              </a:ext>
            </a:extLst>
          </p:cNvPr>
          <p:cNvSpPr txBox="1"/>
          <p:nvPr/>
        </p:nvSpPr>
        <p:spPr>
          <a:xfrm>
            <a:off x="2369373" y="9269284"/>
            <a:ext cx="5387928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28.1: Decomposição Sazonal VCP1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2100537-CF92-4A1A-951C-71AD68338F1E}"/>
              </a:ext>
            </a:extLst>
          </p:cNvPr>
          <p:cNvSpPr/>
          <p:nvPr/>
        </p:nvSpPr>
        <p:spPr>
          <a:xfrm>
            <a:off x="1888310" y="4817012"/>
            <a:ext cx="6096000" cy="51054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1" name="Imagem 10" descr="Uma imagem com texto, file, diagrama, Tipo de letra&#10;&#10;Descrição gerada automaticamente">
            <a:extLst>
              <a:ext uri="{FF2B5EF4-FFF2-40B4-BE49-F238E27FC236}">
                <a16:creationId xmlns:a16="http://schemas.microsoft.com/office/drawing/2014/main" id="{385DAC36-90A0-44DC-B51C-E9D666977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05" y="5056815"/>
            <a:ext cx="5387928" cy="3329333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DC24468D-38E9-4B91-BC08-FAA5D0E76401}"/>
              </a:ext>
            </a:extLst>
          </p:cNvPr>
          <p:cNvGrpSpPr/>
          <p:nvPr/>
        </p:nvGrpSpPr>
        <p:grpSpPr>
          <a:xfrm>
            <a:off x="5124804" y="8495697"/>
            <a:ext cx="5619396" cy="502798"/>
            <a:chOff x="0" y="0"/>
            <a:chExt cx="1744696" cy="54229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883BFAA-8D1C-4B99-8072-16C019E5986A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55A88F3A-3F67-4319-8CC2-C628B68BBF2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113513B8-E435-4550-9191-10F0963592AF}"/>
              </a:ext>
            </a:extLst>
          </p:cNvPr>
          <p:cNvSpPr txBox="1"/>
          <p:nvPr/>
        </p:nvSpPr>
        <p:spPr>
          <a:xfrm>
            <a:off x="5124804" y="8495697"/>
            <a:ext cx="5546275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28.2: Decomposição Sazonal VCP2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6C61C3-0FD2-489F-A5DD-9725E8B5B5C8}"/>
              </a:ext>
            </a:extLst>
          </p:cNvPr>
          <p:cNvSpPr/>
          <p:nvPr/>
        </p:nvSpPr>
        <p:spPr>
          <a:xfrm>
            <a:off x="4923330" y="4927172"/>
            <a:ext cx="6096000" cy="420671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6148A990-E804-48C1-9AA2-95CC645D6402}"/>
              </a:ext>
            </a:extLst>
          </p:cNvPr>
          <p:cNvGrpSpPr/>
          <p:nvPr/>
        </p:nvGrpSpPr>
        <p:grpSpPr>
          <a:xfrm>
            <a:off x="7736519" y="7258970"/>
            <a:ext cx="5522281" cy="502798"/>
            <a:chOff x="0" y="0"/>
            <a:chExt cx="1744696" cy="542290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EB21176-DC00-4714-869A-E1B7EDE2E46D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FF7B3534-4978-4FDF-898C-024C68FDFA2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F3F43D21-7D35-4097-A236-75AC10A387B3}"/>
              </a:ext>
            </a:extLst>
          </p:cNvPr>
          <p:cNvSpPr txBox="1"/>
          <p:nvPr/>
        </p:nvSpPr>
        <p:spPr>
          <a:xfrm>
            <a:off x="7736520" y="7258970"/>
            <a:ext cx="552228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28.3: Decomposição Sazonal VCP3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Imagem 12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11B39BA1-AE23-4BEF-ABF4-FC07FC2D4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19" y="3771900"/>
            <a:ext cx="5387928" cy="334204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9187DCE-86C7-47EE-9FE8-B7C512D0C2EA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Picture 4" descr="Para tras seta - Download Ícones grátis">
            <a:hlinkClick r:id="rId8" action="ppaction://hlinksldjump"/>
            <a:extLst>
              <a:ext uri="{FF2B5EF4-FFF2-40B4-BE49-F238E27FC236}">
                <a16:creationId xmlns:a16="http://schemas.microsoft.com/office/drawing/2014/main" id="{FB0C5D1F-957D-4D5C-B42C-A69E18B0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FA5265-093A-4A8E-83A1-66FAA005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2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28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0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1" grpId="0"/>
      <p:bldP spid="27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TESTE ADF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2705100"/>
            <a:ext cx="114300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Recurso ao método </a:t>
            </a: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adfuller</a:t>
            </a:r>
            <a:r>
              <a:rPr lang="pt-PT" sz="2898" i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()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</a:p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presente na biblioteca </a:t>
            </a: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statsmodels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7A00A71-DC03-49EE-BC00-9047E5CE1F18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Picture 4" descr="Para tras seta - Download Ícones grátis">
            <a:hlinkClick r:id="rId4" action="ppaction://hlinksldjump"/>
            <a:extLst>
              <a:ext uri="{FF2B5EF4-FFF2-40B4-BE49-F238E27FC236}">
                <a16:creationId xmlns:a16="http://schemas.microsoft.com/office/drawing/2014/main" id="{FB0C5D1F-957D-4D5C-B42C-A69E18B0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5">
                <a:extLst>
                  <a:ext uri="{FF2B5EF4-FFF2-40B4-BE49-F238E27FC236}">
                    <a16:creationId xmlns:a16="http://schemas.microsoft.com/office/drawing/2014/main" id="{6E0A1295-4B51-4E11-B034-4291CACE5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030734"/>
                  </p:ext>
                </p:extLst>
              </p:nvPr>
            </p:nvGraphicFramePr>
            <p:xfrm>
              <a:off x="3200400" y="4793367"/>
              <a:ext cx="90678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66950">
                      <a:extLst>
                        <a:ext uri="{9D8B030D-6E8A-4147-A177-3AD203B41FA5}">
                          <a16:colId xmlns:a16="http://schemas.microsoft.com/office/drawing/2014/main" val="647131152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457428991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98326761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9404156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TABELA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6346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Teste ADF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-18.90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-11.43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-6.16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931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i="1" dirty="0">
                              <a:latin typeface="DM Sans" panose="020B0604020202020204" charset="0"/>
                            </a:rPr>
                            <a:t>P-</a:t>
                          </a:r>
                          <a:r>
                            <a:rPr lang="pt-PT" i="1" dirty="0" err="1">
                              <a:latin typeface="DM Sans" panose="020B0604020202020204" charset="0"/>
                            </a:rPr>
                            <a:t>Value</a:t>
                          </a:r>
                          <a:endParaRPr lang="pt-PT" i="1" dirty="0">
                            <a:latin typeface="DM Sans" panose="020B060402020202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6.53 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 </m:t>
                                </m:r>
                                <m:sSup>
                                  <m:sSupPr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dirty="0">
                            <a:latin typeface="DM Sans" panose="020B060402020202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7.17 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 </m:t>
                                </m:r>
                                <m:sSup>
                                  <m:sSupPr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dirty="0">
                            <a:latin typeface="DM Sans" panose="020B060402020202020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172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5">
                <a:extLst>
                  <a:ext uri="{FF2B5EF4-FFF2-40B4-BE49-F238E27FC236}">
                    <a16:creationId xmlns:a16="http://schemas.microsoft.com/office/drawing/2014/main" id="{6E0A1295-4B51-4E11-B034-4291CACE5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030734"/>
                  </p:ext>
                </p:extLst>
              </p:nvPr>
            </p:nvGraphicFramePr>
            <p:xfrm>
              <a:off x="3200400" y="4793367"/>
              <a:ext cx="90678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66950">
                      <a:extLst>
                        <a:ext uri="{9D8B030D-6E8A-4147-A177-3AD203B41FA5}">
                          <a16:colId xmlns:a16="http://schemas.microsoft.com/office/drawing/2014/main" val="647131152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457428991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98326761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9404156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TABELA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VCP3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6346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Teste ADF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-18.90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-11.43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-6.16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931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i="1" dirty="0">
                              <a:latin typeface="DM Sans" panose="020B0604020202020204" charset="0"/>
                            </a:rPr>
                            <a:t>P-</a:t>
                          </a:r>
                          <a:r>
                            <a:rPr lang="pt-PT" i="1" dirty="0" err="1">
                              <a:latin typeface="DM Sans" panose="020B0604020202020204" charset="0"/>
                            </a:rPr>
                            <a:t>Value</a:t>
                          </a:r>
                          <a:endParaRPr lang="pt-PT" i="1" dirty="0">
                            <a:latin typeface="DM Sans" panose="020B060402020202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>
                              <a:latin typeface="DM Sans" panose="020B0604020202020204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6"/>
                          <a:stretch>
                            <a:fillRect l="-200538" t="-208197" r="-10107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6"/>
                          <a:stretch>
                            <a:fillRect l="-300538" t="-208197" r="-1075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81720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13">
            <a:extLst>
              <a:ext uri="{FF2B5EF4-FFF2-40B4-BE49-F238E27FC236}">
                <a16:creationId xmlns:a16="http://schemas.microsoft.com/office/drawing/2014/main" id="{49E6BA92-652E-41BD-8F40-953F4C447620}"/>
              </a:ext>
            </a:extLst>
          </p:cNvPr>
          <p:cNvGrpSpPr/>
          <p:nvPr/>
        </p:nvGrpSpPr>
        <p:grpSpPr>
          <a:xfrm>
            <a:off x="5181602" y="6071551"/>
            <a:ext cx="5503760" cy="502798"/>
            <a:chOff x="0" y="0"/>
            <a:chExt cx="1744696" cy="542290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E2E6A02-6908-4D57-8267-03B30707C7A1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314B96C-05A1-4DC6-882C-9B981FD379CD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E75938BD-2349-4554-9E56-4CBB976A272E}"/>
              </a:ext>
            </a:extLst>
          </p:cNvPr>
          <p:cNvSpPr txBox="1"/>
          <p:nvPr/>
        </p:nvSpPr>
        <p:spPr>
          <a:xfrm>
            <a:off x="5181600" y="6071551"/>
            <a:ext cx="6324695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Tabela 29.1: Resultados do teste ADF.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DCC842C1-BF43-4034-AF60-1F928FC6E410}"/>
                  </a:ext>
                </a:extLst>
              </p:cNvPr>
              <p:cNvSpPr txBox="1"/>
              <p:nvPr/>
            </p:nvSpPr>
            <p:spPr>
              <a:xfrm>
                <a:off x="1364226" y="7277100"/>
                <a:ext cx="11430000" cy="4909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Evidência contra a Hipótese Nula </a:t>
                </a: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𝐻</m:t>
                        </m:r>
                      </m:e>
                      <m:sub>
                        <m:r>
                          <a:rPr lang="pt-PT" sz="2898" b="1" i="0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no período.</a:t>
                </a:r>
              </a:p>
            </p:txBody>
          </p:sp>
        </mc:Choice>
        <mc:Fallback xmlns=""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DCC842C1-BF43-4034-AF60-1F928FC6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26" y="7277100"/>
                <a:ext cx="11430000" cy="490904"/>
              </a:xfrm>
              <a:prstGeom prst="rect">
                <a:avLst/>
              </a:prstGeom>
              <a:blipFill>
                <a:blip r:embed="rId7"/>
                <a:stretch>
                  <a:fillRect l="-1813" t="-13750" b="-450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A9B946C-CBB0-42F5-A7E2-0BF57367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29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1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8457" y="430893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36430" y="1229651"/>
            <a:ext cx="5798415" cy="7827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6463" y="2904417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>
            <a:hlinkClick r:id="rId5" action="ppaction://hlinksldjump"/>
          </p:cNvPr>
          <p:cNvSpPr/>
          <p:nvPr/>
        </p:nvSpPr>
        <p:spPr>
          <a:xfrm>
            <a:off x="774830" y="3284640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8507" y="6774356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28507" y="5341781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8457" y="888605"/>
            <a:ext cx="9958543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01 INTRODUÇÃO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3171" y="3132857"/>
            <a:ext cx="7132181" cy="9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en-US" sz="36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MANUTENÇÃO PREDITIVA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95215" y="5570220"/>
            <a:ext cx="7132181" cy="9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en-US" sz="36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METODOLOGIA CRISP-DM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3E3EEA6C-304B-4BE3-B5F4-1BC5797EC4F1}"/>
              </a:ext>
            </a:extLst>
          </p:cNvPr>
          <p:cNvSpPr/>
          <p:nvPr/>
        </p:nvSpPr>
        <p:spPr>
          <a:xfrm>
            <a:off x="1148741" y="926675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C26B3675-9C38-4D5A-B11F-78F264A356F7}"/>
              </a:ext>
            </a:extLst>
          </p:cNvPr>
          <p:cNvGrpSpPr/>
          <p:nvPr/>
        </p:nvGrpSpPr>
        <p:grpSpPr>
          <a:xfrm>
            <a:off x="1148741" y="7834179"/>
            <a:ext cx="9610044" cy="1948998"/>
            <a:chOff x="0" y="0"/>
            <a:chExt cx="3682024" cy="746746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2C060A8-6030-4AC5-8336-7B503EB7AEAD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0C00EB77-EE23-4928-87B5-9C441D9E99D4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03CC4558-8A19-4EC7-BA20-EE0953AB8FA8}"/>
              </a:ext>
            </a:extLst>
          </p:cNvPr>
          <p:cNvSpPr txBox="1"/>
          <p:nvPr/>
        </p:nvSpPr>
        <p:spPr>
          <a:xfrm>
            <a:off x="2915449" y="8062618"/>
            <a:ext cx="7132181" cy="9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en-US" sz="36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OBJETIVOS DO PROJETO</a:t>
            </a:r>
          </a:p>
        </p:txBody>
      </p:sp>
      <p:sp>
        <p:nvSpPr>
          <p:cNvPr id="27" name="Freeform 11">
            <a:hlinkClick r:id="rId10" action="ppaction://hlinksldjump"/>
            <a:extLst>
              <a:ext uri="{FF2B5EF4-FFF2-40B4-BE49-F238E27FC236}">
                <a16:creationId xmlns:a16="http://schemas.microsoft.com/office/drawing/2014/main" id="{C09D14ED-00AB-41EB-AD28-DFABBF02BBAC}"/>
              </a:ext>
            </a:extLst>
          </p:cNvPr>
          <p:cNvSpPr/>
          <p:nvPr/>
        </p:nvSpPr>
        <p:spPr>
          <a:xfrm>
            <a:off x="1028700" y="5693815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1">
            <a:hlinkClick r:id="rId11" action="ppaction://hlinksldjump"/>
            <a:extLst>
              <a:ext uri="{FF2B5EF4-FFF2-40B4-BE49-F238E27FC236}">
                <a16:creationId xmlns:a16="http://schemas.microsoft.com/office/drawing/2014/main" id="{0DB8218F-D27D-4543-8799-E69F4F138E62}"/>
              </a:ext>
            </a:extLst>
          </p:cNvPr>
          <p:cNvSpPr/>
          <p:nvPr/>
        </p:nvSpPr>
        <p:spPr>
          <a:xfrm>
            <a:off x="1453771" y="8186213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9BC903D-8ACE-48DC-9B19-1183D05550AF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9" name="Picture 4" descr="Para tras seta - Download Ícones grátis">
            <a:hlinkClick r:id="rId12" action="ppaction://hlinksldjump"/>
            <a:extLst>
              <a:ext uri="{FF2B5EF4-FFF2-40B4-BE49-F238E27FC236}">
                <a16:creationId xmlns:a16="http://schemas.microsoft.com/office/drawing/2014/main" id="{94074EF8-445C-47CB-B01C-B9E057EF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Posição do Número do Diapositivo 24">
            <a:extLst>
              <a:ext uri="{FF2B5EF4-FFF2-40B4-BE49-F238E27FC236}">
                <a16:creationId xmlns:a16="http://schemas.microsoft.com/office/drawing/2014/main" id="{EF24427E-CF4A-4FD6-82DC-76004F5E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3401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</a:t>
            </a:fld>
            <a:r>
              <a:rPr lang="en-US" sz="1600" b="1" dirty="0"/>
              <a:t> / 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5400" y="3249580"/>
            <a:ext cx="11430000" cy="1516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Dados que se diferenciam drasticamente de todos os outros, ou seja, valores que fogem da normalidade e que podem causar anomalias.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01 -  DEFINIÇÃO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03C71D-AE92-4D10-87FD-BEE743C35B43}"/>
              </a:ext>
            </a:extLst>
          </p:cNvPr>
          <p:cNvSpPr txBox="1"/>
          <p:nvPr/>
        </p:nvSpPr>
        <p:spPr>
          <a:xfrm>
            <a:off x="1295400" y="523502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02 -  ATRIBUIÇÃO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BBEAE0C-2FEA-4B31-B03F-8A626AAC9EFF}"/>
              </a:ext>
            </a:extLst>
          </p:cNvPr>
          <p:cNvSpPr txBox="1"/>
          <p:nvPr/>
        </p:nvSpPr>
        <p:spPr>
          <a:xfrm>
            <a:off x="1295400" y="6020033"/>
            <a:ext cx="11430000" cy="490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Valor discrepante é um valor 200% superior à média.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BE0201E-859A-4B09-B78F-9A034E0669B0}"/>
              </a:ext>
            </a:extLst>
          </p:cNvPr>
          <p:cNvSpPr txBox="1"/>
          <p:nvPr/>
        </p:nvSpPr>
        <p:spPr>
          <a:xfrm>
            <a:off x="1295400" y="6988245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03 -  IDENTIFICAÇÃO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9DC3F48-64BB-4073-AAF4-02794ABA2BC2}"/>
              </a:ext>
            </a:extLst>
          </p:cNvPr>
          <p:cNvSpPr txBox="1"/>
          <p:nvPr/>
        </p:nvSpPr>
        <p:spPr>
          <a:xfrm>
            <a:off x="1295400" y="7774099"/>
            <a:ext cx="5029200" cy="1516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2018-03-06 (VCP 3);</a:t>
            </a: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2018-05-16 (VCP 2);</a:t>
            </a: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2018-06-08 (VCP 1);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DC1FFBB2-AC01-4A9F-912A-2C95DCABFFBD}"/>
              </a:ext>
            </a:extLst>
          </p:cNvPr>
          <p:cNvSpPr txBox="1"/>
          <p:nvPr/>
        </p:nvSpPr>
        <p:spPr>
          <a:xfrm>
            <a:off x="6562076" y="7746130"/>
            <a:ext cx="50292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2018-07-17 (VCP 1);</a:t>
            </a:r>
          </a:p>
          <a:p>
            <a:pPr marL="457200" indent="-4572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2018-09-25 (VCP 1).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45DEDC-52E2-40BE-ADC5-8628723FC275}"/>
              </a:ext>
            </a:extLst>
          </p:cNvPr>
          <p:cNvSpPr/>
          <p:nvPr/>
        </p:nvSpPr>
        <p:spPr>
          <a:xfrm>
            <a:off x="914400" y="2247900"/>
            <a:ext cx="12144859" cy="7435871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Imagem 6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646D2D7F-F562-4D17-9613-842752E8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35" y="1425565"/>
            <a:ext cx="9129930" cy="7435871"/>
          </a:xfrm>
          <a:prstGeom prst="rect">
            <a:avLst/>
          </a:prstGeom>
        </p:spPr>
      </p:pic>
      <p:grpSp>
        <p:nvGrpSpPr>
          <p:cNvPr id="21" name="Group 13">
            <a:extLst>
              <a:ext uri="{FF2B5EF4-FFF2-40B4-BE49-F238E27FC236}">
                <a16:creationId xmlns:a16="http://schemas.microsoft.com/office/drawing/2014/main" id="{89E5011A-3A73-465E-96D0-D60EB29CEDE4}"/>
              </a:ext>
            </a:extLst>
          </p:cNvPr>
          <p:cNvGrpSpPr/>
          <p:nvPr/>
        </p:nvGrpSpPr>
        <p:grpSpPr>
          <a:xfrm>
            <a:off x="5715000" y="740475"/>
            <a:ext cx="7010400" cy="502798"/>
            <a:chOff x="0" y="0"/>
            <a:chExt cx="1744696" cy="54229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BD6E55F-3DDE-4364-BE2B-C70B0203CC86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4BA36F6A-5195-4741-A477-DA810C03FF5D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EE2BF768-D5C7-49AD-B11B-8BFB25633F3A}"/>
              </a:ext>
            </a:extLst>
          </p:cNvPr>
          <p:cNvSpPr txBox="1"/>
          <p:nvPr/>
        </p:nvSpPr>
        <p:spPr>
          <a:xfrm>
            <a:off x="5715000" y="740475"/>
            <a:ext cx="716280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30.1: Identificação dos valores discrepantes.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DEA5A1D-4DDE-4BA9-B0DB-A758B5D3ADB1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C7770D-F0AC-4597-892F-9611799A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30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384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11200" y="-39243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04 -  ANÁLISE (2018-03-06)</a:t>
            </a:r>
          </a:p>
        </p:txBody>
      </p:sp>
      <p:pic>
        <p:nvPicPr>
          <p:cNvPr id="6" name="Imagem 5" descr="Uma imagem com Gráfico, file, texto, diagrama&#10;&#10;Descrição gerada automaticamente">
            <a:extLst>
              <a:ext uri="{FF2B5EF4-FFF2-40B4-BE49-F238E27FC236}">
                <a16:creationId xmlns:a16="http://schemas.microsoft.com/office/drawing/2014/main" id="{A4343E44-5605-43DC-8D19-7982E9E45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30" y="3829050"/>
            <a:ext cx="6864541" cy="4362196"/>
          </a:xfrm>
          <a:prstGeom prst="rect">
            <a:avLst/>
          </a:prstGeom>
        </p:spPr>
      </p:pic>
      <p:pic>
        <p:nvPicPr>
          <p:cNvPr id="10" name="Imagem 9" descr="Uma imagem com file, Gráfico, diagrama&#10;&#10;Descrição gerada automaticamente">
            <a:extLst>
              <a:ext uri="{FF2B5EF4-FFF2-40B4-BE49-F238E27FC236}">
                <a16:creationId xmlns:a16="http://schemas.microsoft.com/office/drawing/2014/main" id="{C499D16E-2540-4F7B-ADB9-E449FFB41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29050"/>
            <a:ext cx="6909628" cy="436219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8EC9DEC7-5EDD-4C1C-9E3E-3FC71CD336CA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75F957F-8E30-4F68-A8E0-CFB2C09B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31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FD369CAF-FB73-4531-9DDE-A39FC051077A}"/>
              </a:ext>
            </a:extLst>
          </p:cNvPr>
          <p:cNvGrpSpPr/>
          <p:nvPr/>
        </p:nvGrpSpPr>
        <p:grpSpPr>
          <a:xfrm>
            <a:off x="1905000" y="8318836"/>
            <a:ext cx="5688993" cy="502798"/>
            <a:chOff x="0" y="0"/>
            <a:chExt cx="1744696" cy="542290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20F4FE3A-6256-4D73-AA40-78C6045BA553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CEB602C4-EB2D-4E04-85D9-DD40DEE6F12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45846339-41F3-43CC-8A88-214190D1EE07}"/>
              </a:ext>
            </a:extLst>
          </p:cNvPr>
          <p:cNvSpPr txBox="1"/>
          <p:nvPr/>
        </p:nvSpPr>
        <p:spPr>
          <a:xfrm>
            <a:off x="1905000" y="831883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31.1: Variação Semanal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A6523E02-E500-4498-83EE-44226510ECA1}"/>
              </a:ext>
            </a:extLst>
          </p:cNvPr>
          <p:cNvGrpSpPr/>
          <p:nvPr/>
        </p:nvGrpSpPr>
        <p:grpSpPr>
          <a:xfrm>
            <a:off x="10465407" y="8318836"/>
            <a:ext cx="5307993" cy="502798"/>
            <a:chOff x="0" y="0"/>
            <a:chExt cx="1744696" cy="54229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4D6116B-D4D9-4A29-AD41-5521001B33B2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21799648-E1B3-4B87-8085-9275127C0FD0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C22B87FD-78E3-495C-A920-75B6D4092790}"/>
              </a:ext>
            </a:extLst>
          </p:cNvPr>
          <p:cNvSpPr txBox="1"/>
          <p:nvPr/>
        </p:nvSpPr>
        <p:spPr>
          <a:xfrm>
            <a:off x="10465407" y="831883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31.2: Variação Diária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9843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BB940BE-BB30-4D5E-AC34-7761DA8C4264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11200" y="-39243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04 -  ANÁLISE (2018-05-16)</a:t>
            </a:r>
          </a:p>
        </p:txBody>
      </p:sp>
      <p:pic>
        <p:nvPicPr>
          <p:cNvPr id="5" name="Imagem 4" descr="Uma imagem com texto, file, Gráfico, número&#10;&#10;Descrição gerada automaticamente">
            <a:extLst>
              <a:ext uri="{FF2B5EF4-FFF2-40B4-BE49-F238E27FC236}">
                <a16:creationId xmlns:a16="http://schemas.microsoft.com/office/drawing/2014/main" id="{1FCA0BAC-757D-4442-81FE-088C9CE63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02" y="3848100"/>
            <a:ext cx="6908400" cy="4390067"/>
          </a:xfrm>
          <a:prstGeom prst="rect">
            <a:avLst/>
          </a:prstGeom>
        </p:spPr>
      </p:pic>
      <p:pic>
        <p:nvPicPr>
          <p:cNvPr id="8" name="Imagem 7" descr="Uma imagem com file, Gráfico, diagrama, texto&#10;&#10;Descrição gerada automaticamente">
            <a:extLst>
              <a:ext uri="{FF2B5EF4-FFF2-40B4-BE49-F238E27FC236}">
                <a16:creationId xmlns:a16="http://schemas.microsoft.com/office/drawing/2014/main" id="{F5871FC5-4408-4BAB-8A74-0C5F3EFDB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48100"/>
            <a:ext cx="6908400" cy="4361420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5F9C6EA-0DE5-4484-9326-0407CADF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196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32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5BC5BDF1-1476-49F1-9556-FCF392BAFE05}"/>
              </a:ext>
            </a:extLst>
          </p:cNvPr>
          <p:cNvGrpSpPr/>
          <p:nvPr/>
        </p:nvGrpSpPr>
        <p:grpSpPr>
          <a:xfrm>
            <a:off x="1905000" y="8318836"/>
            <a:ext cx="5688993" cy="502798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9C7177CB-4AA6-4722-889F-F270095BCFE8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6C1E90E1-7E85-4F3A-9FA6-E5B03805760E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DB9E331B-93AA-42C4-A239-CB1B065FDF36}"/>
              </a:ext>
            </a:extLst>
          </p:cNvPr>
          <p:cNvSpPr txBox="1"/>
          <p:nvPr/>
        </p:nvSpPr>
        <p:spPr>
          <a:xfrm>
            <a:off x="1905000" y="831883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32.1: Variação Semanal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F172F7-DC96-428B-B76A-C613896DF7BF}"/>
              </a:ext>
            </a:extLst>
          </p:cNvPr>
          <p:cNvGrpSpPr/>
          <p:nvPr/>
        </p:nvGrpSpPr>
        <p:grpSpPr>
          <a:xfrm>
            <a:off x="10465407" y="8353716"/>
            <a:ext cx="5384193" cy="502798"/>
            <a:chOff x="0" y="0"/>
            <a:chExt cx="1744696" cy="5422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DFEC607-750C-4ABD-9BF0-9C3D4B171DA7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0833-6A10-4C4A-BC91-B4CAD7512D6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7CBEB1-4EE1-47D6-BCBA-FBE620B8954E}"/>
              </a:ext>
            </a:extLst>
          </p:cNvPr>
          <p:cNvSpPr txBox="1"/>
          <p:nvPr/>
        </p:nvSpPr>
        <p:spPr>
          <a:xfrm>
            <a:off x="10465407" y="835371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32.2: Variação Diária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744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AE704E5-219C-48E9-999E-F4EFA2920A84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11200" y="-39243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04 -  ANÁLISE (2018-07-17)</a:t>
            </a:r>
          </a:p>
        </p:txBody>
      </p:sp>
      <p:pic>
        <p:nvPicPr>
          <p:cNvPr id="5" name="Imagem 4" descr="Uma imagem com file, Gráfico, diagrama, texto&#10;&#10;Descrição gerada automaticamente">
            <a:extLst>
              <a:ext uri="{FF2B5EF4-FFF2-40B4-BE49-F238E27FC236}">
                <a16:creationId xmlns:a16="http://schemas.microsoft.com/office/drawing/2014/main" id="{E5BE2289-47CC-450B-9B14-C1697777B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48100"/>
            <a:ext cx="6978863" cy="4363200"/>
          </a:xfrm>
          <a:prstGeom prst="rect">
            <a:avLst/>
          </a:prstGeom>
        </p:spPr>
      </p:pic>
      <p:pic>
        <p:nvPicPr>
          <p:cNvPr id="7" name="Imagem 6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63F7F80F-0880-4E7E-A28D-540EFCEB2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848100"/>
            <a:ext cx="6866121" cy="4363200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0F2CEA6-82BE-42ED-A296-0A3AF093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061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33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FD5EC6E8-BDDF-4E66-A45F-FA3D045729B4}"/>
              </a:ext>
            </a:extLst>
          </p:cNvPr>
          <p:cNvGrpSpPr/>
          <p:nvPr/>
        </p:nvGrpSpPr>
        <p:grpSpPr>
          <a:xfrm>
            <a:off x="1905000" y="8318836"/>
            <a:ext cx="5688993" cy="502798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98C095-9627-4859-B744-3DE08D5F08E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E994C406-59D2-4AC0-AB6E-F3C7D0CF2E3E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3F59AFB5-1323-4782-8737-FDD9878398D9}"/>
              </a:ext>
            </a:extLst>
          </p:cNvPr>
          <p:cNvSpPr txBox="1"/>
          <p:nvPr/>
        </p:nvSpPr>
        <p:spPr>
          <a:xfrm>
            <a:off x="1905000" y="831883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33.1: Variação Semanal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0C68C0-0C8F-4910-9354-BDDCFEAC6DDF}"/>
              </a:ext>
            </a:extLst>
          </p:cNvPr>
          <p:cNvGrpSpPr/>
          <p:nvPr/>
        </p:nvGrpSpPr>
        <p:grpSpPr>
          <a:xfrm>
            <a:off x="10465407" y="8318836"/>
            <a:ext cx="5384193" cy="502798"/>
            <a:chOff x="0" y="0"/>
            <a:chExt cx="1744696" cy="5422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E38396A-2F95-4111-AEC3-EC43E70C926C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102127-848E-4660-B1D5-5CDD5B206D9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A875B8-075F-4E55-B019-DB2B9B53C518}"/>
              </a:ext>
            </a:extLst>
          </p:cNvPr>
          <p:cNvSpPr txBox="1"/>
          <p:nvPr/>
        </p:nvSpPr>
        <p:spPr>
          <a:xfrm>
            <a:off x="10465407" y="8318836"/>
            <a:ext cx="5688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33.2: Variação Diária do </a:t>
            </a:r>
            <a:r>
              <a:rPr lang="pt-PT" sz="1981" i="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1981" i="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endParaRPr lang="en-US" sz="1981" i="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9427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74322FF2-F9A6-4052-B15E-7568B463A7C9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639800" y="-509731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05 -  APLICAÇÃO DE FILTROS DE RUÍDO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C1C8D2C4-7915-4DC9-B9B8-DE55A2D1A879}"/>
                  </a:ext>
                </a:extLst>
              </p:cNvPr>
              <p:cNvSpPr txBox="1"/>
              <p:nvPr/>
            </p:nvSpPr>
            <p:spPr>
              <a:xfrm>
                <a:off x="1295400" y="3314700"/>
                <a:ext cx="12115800" cy="19427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Média Móvel com janelas deslizantes de 1, 3, 7 e 15 dias;</a:t>
                </a:r>
              </a:p>
              <a:p>
                <a:pPr marL="457200" indent="-457200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LOWESS </a:t>
                </a:r>
                <a:r>
                  <a:rPr lang="pt-PT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smoother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com recurso ao método </a:t>
                </a:r>
                <a:r>
                  <a:rPr lang="pt-PT" sz="2898" i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lowess</a:t>
                </a:r>
                <a:r>
                  <a:rPr lang="pt-PT" sz="2898" i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()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da biblioteca </a:t>
                </a:r>
                <a:r>
                  <a:rPr lang="pt-PT" sz="2898" i="1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statsmodels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</a:t>
                </a:r>
                <a:r>
                  <a:rPr lang="pt-PT" sz="2898" i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com </a:t>
                </a:r>
                <a14:m>
                  <m:oMath xmlns:m="http://schemas.openxmlformats.org/officeDocument/2006/math">
                    <m:r>
                      <a:rPr lang="pt-PT" sz="2898" b="0" i="1" spc="284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DM Sans"/>
                        <a:cs typeface="DM Sans"/>
                        <a:sym typeface="DM Sans"/>
                      </a:rPr>
                      <m:t>𝑓𝑟𝑎𝑐</m:t>
                    </m:r>
                    <m:r>
                      <a:rPr lang="pt-PT" sz="2898" b="0" i="1" spc="284" smtClean="0">
                        <a:solidFill>
                          <a:srgbClr val="F5FFF5"/>
                        </a:solidFill>
                        <a:latin typeface="Cambria Math" panose="02040503050406030204" pitchFamily="18" charset="0"/>
                        <a:ea typeface="DM Sans"/>
                        <a:cs typeface="DM Sans"/>
                        <a:sym typeface="DM Sans"/>
                      </a:rPr>
                      <m:t>=0.15</m:t>
                    </m:r>
                  </m:oMath>
                </a14:m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C1C8D2C4-7915-4DC9-B9B8-DE55A2D1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314700"/>
                <a:ext cx="12115800" cy="1942711"/>
              </a:xfrm>
              <a:prstGeom prst="rect">
                <a:avLst/>
              </a:prstGeom>
              <a:blipFill>
                <a:blip r:embed="rId4"/>
                <a:stretch>
                  <a:fillRect l="-1711" r="-302" b="-106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7433CB9E-7A73-4DFF-B172-46E38ACA87B5}"/>
              </a:ext>
            </a:extLst>
          </p:cNvPr>
          <p:cNvSpPr/>
          <p:nvPr/>
        </p:nvSpPr>
        <p:spPr>
          <a:xfrm>
            <a:off x="875071" y="3177574"/>
            <a:ext cx="12649200" cy="2961409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2B5E7B92-E67F-4C88-B7DB-8C9C3A51C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06" y="3556931"/>
            <a:ext cx="9701587" cy="4761905"/>
          </a:xfrm>
          <a:prstGeom prst="rect">
            <a:avLst/>
          </a:prstGeom>
        </p:spPr>
      </p:pic>
      <p:grpSp>
        <p:nvGrpSpPr>
          <p:cNvPr id="11" name="Group 13">
            <a:extLst>
              <a:ext uri="{FF2B5EF4-FFF2-40B4-BE49-F238E27FC236}">
                <a16:creationId xmlns:a16="http://schemas.microsoft.com/office/drawing/2014/main" id="{55215222-9812-4358-A2DC-651D6AFFC665}"/>
              </a:ext>
            </a:extLst>
          </p:cNvPr>
          <p:cNvGrpSpPr/>
          <p:nvPr/>
        </p:nvGrpSpPr>
        <p:grpSpPr>
          <a:xfrm>
            <a:off x="5072414" y="8561067"/>
            <a:ext cx="8153400" cy="502798"/>
            <a:chOff x="0" y="0"/>
            <a:chExt cx="1744696" cy="54229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8442BE9E-721D-4D17-B7BB-DE8D2F2056DC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D93E9AC0-CBB9-4B76-A065-25F575C0744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D874CED0-C793-440D-BC00-9FBC6F35CA28}"/>
              </a:ext>
            </a:extLst>
          </p:cNvPr>
          <p:cNvSpPr txBox="1"/>
          <p:nvPr/>
        </p:nvSpPr>
        <p:spPr>
          <a:xfrm>
            <a:off x="5072413" y="8561067"/>
            <a:ext cx="8355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34.1: Variação do P-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 da Média (1-Day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Rolling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BD15C09-E158-4BF2-95D0-E9AB583B53EC}"/>
              </a:ext>
            </a:extLst>
          </p:cNvPr>
          <p:cNvSpPr/>
          <p:nvPr/>
        </p:nvSpPr>
        <p:spPr>
          <a:xfrm>
            <a:off x="3600480" y="8352866"/>
            <a:ext cx="9803793" cy="90543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F289B624-19B6-45DE-BA88-0BD7955C9B64}"/>
              </a:ext>
            </a:extLst>
          </p:cNvPr>
          <p:cNvGrpSpPr/>
          <p:nvPr/>
        </p:nvGrpSpPr>
        <p:grpSpPr>
          <a:xfrm>
            <a:off x="5010140" y="8463678"/>
            <a:ext cx="8307862" cy="520461"/>
            <a:chOff x="0" y="-19050"/>
            <a:chExt cx="1744696" cy="56134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C96F9D3-DF77-4E9E-9B4B-463E156D9CB5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E1E00CD0-0E60-434D-88C1-30B6BAF9B3D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6">
            <a:extLst>
              <a:ext uri="{FF2B5EF4-FFF2-40B4-BE49-F238E27FC236}">
                <a16:creationId xmlns:a16="http://schemas.microsoft.com/office/drawing/2014/main" id="{B61C6558-AF0C-4DED-9033-C77DE9D344BE}"/>
              </a:ext>
            </a:extLst>
          </p:cNvPr>
          <p:cNvSpPr txBox="1"/>
          <p:nvPr/>
        </p:nvSpPr>
        <p:spPr>
          <a:xfrm>
            <a:off x="5010139" y="8481341"/>
            <a:ext cx="8353535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34.2: Variação do P-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 da Média (3-Day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Rolling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" name="Imagem 23" descr="Uma imagem com texto, Gráfico, captura de ecrã, file&#10;&#10;Descrição gerada automaticamente">
            <a:extLst>
              <a:ext uri="{FF2B5EF4-FFF2-40B4-BE49-F238E27FC236}">
                <a16:creationId xmlns:a16="http://schemas.microsoft.com/office/drawing/2014/main" id="{0EE8176B-409C-4434-8EC4-FB3B1645F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06" y="3502117"/>
            <a:ext cx="9701587" cy="476190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E5A07FB-32C9-418C-89B3-324BD1F5B179}"/>
              </a:ext>
            </a:extLst>
          </p:cNvPr>
          <p:cNvSpPr/>
          <p:nvPr/>
        </p:nvSpPr>
        <p:spPr>
          <a:xfrm>
            <a:off x="3624613" y="8471927"/>
            <a:ext cx="9803793" cy="63955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E80376B6-94E8-497C-B085-270956D6EAC1}"/>
              </a:ext>
            </a:extLst>
          </p:cNvPr>
          <p:cNvGrpSpPr/>
          <p:nvPr/>
        </p:nvGrpSpPr>
        <p:grpSpPr>
          <a:xfrm>
            <a:off x="4902556" y="8499004"/>
            <a:ext cx="8430765" cy="502798"/>
            <a:chOff x="0" y="0"/>
            <a:chExt cx="1744696" cy="542290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EBD4D4B-8D9B-46BA-BDEA-98606AB96608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142A9EC8-E1A0-465E-AB7A-297FDE818B01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9B4AE9BC-AFB3-44A0-AEE3-90EF3175A076}"/>
              </a:ext>
            </a:extLst>
          </p:cNvPr>
          <p:cNvSpPr txBox="1"/>
          <p:nvPr/>
        </p:nvSpPr>
        <p:spPr>
          <a:xfrm>
            <a:off x="4902556" y="8499004"/>
            <a:ext cx="835599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34.3: Variação do P-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 da Média (15-Day </a:t>
            </a:r>
            <a:r>
              <a:rPr lang="pt-PT" sz="1981" spc="194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Rolling</a:t>
            </a:r>
            <a:r>
              <a:rPr lang="pt-PT" sz="1981" spc="194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endParaRPr lang="en-US" sz="1981" spc="194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" name="Imagem 27" descr="Uma imagem com texto, Gráfico, diagrama, file&#10;&#10;Descrição gerada automaticamente">
            <a:extLst>
              <a:ext uri="{FF2B5EF4-FFF2-40B4-BE49-F238E27FC236}">
                <a16:creationId xmlns:a16="http://schemas.microsoft.com/office/drawing/2014/main" id="{29B17BC8-68CB-49D5-8AE8-920B1DDBF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23" y="3529243"/>
            <a:ext cx="9612698" cy="4761905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6B8059-934C-4659-B2F0-DF15E31A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34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42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5" grpId="0" animBg="1"/>
      <p:bldP spid="19" grpId="0"/>
      <p:bldP spid="26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72F7A98-C69F-4934-A761-D7C3EBC2F5C3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11200" y="-39243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4ABF4A0-C62C-48A8-B497-D9BDB845F99B}"/>
              </a:ext>
            </a:extLst>
          </p:cNvPr>
          <p:cNvSpPr txBox="1"/>
          <p:nvPr/>
        </p:nvSpPr>
        <p:spPr>
          <a:xfrm>
            <a:off x="1295400" y="2476500"/>
            <a:ext cx="1280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06 -  CONCLUSÃO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7B82219-4FFB-4727-8F60-1354A1DE4415}"/>
              </a:ext>
            </a:extLst>
          </p:cNvPr>
          <p:cNvSpPr txBox="1"/>
          <p:nvPr/>
        </p:nvSpPr>
        <p:spPr>
          <a:xfrm>
            <a:off x="1295400" y="3390900"/>
            <a:ext cx="11430000" cy="3450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Utilizar 0.05 como alarme pode ajudar a prever mudanças, através do </a:t>
            </a:r>
            <a:r>
              <a:rPr lang="pt-PT" sz="2898" i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514350" indent="-5143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PT" sz="2898" i="1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P-</a:t>
            </a:r>
            <a:r>
              <a:rPr lang="pt-PT" sz="2898" i="1" spc="284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Value</a:t>
            </a: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como estatística universal;</a:t>
            </a:r>
          </a:p>
          <a:p>
            <a:pPr marL="514350" indent="-5143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PT" sz="2898" spc="284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Encontrar a janela ideal para cada sinal.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038DC1-A1C4-4FD4-802B-557D00E4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2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35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3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5562600" y="3471692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942558" y="3599224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59486" y="4139211"/>
            <a:ext cx="5542083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Aumento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P-Value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associado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teste de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estacionariedade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ADF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abordagem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promissora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previsão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falhas</a:t>
            </a:r>
            <a:endParaRPr lang="en-US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867767" y="5853739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70413" y="6000929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040890" y="6575724"/>
            <a:ext cx="5607237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Universalidade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</a:t>
            </a:r>
            <a:r>
              <a:rPr lang="en-US" i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P-Value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apesar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necessidade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escolha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das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janelas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temporais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dos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métodos</a:t>
            </a:r>
            <a:r>
              <a:rPr lang="en-US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manipulação</a:t>
            </a:r>
            <a:endParaRPr lang="en-US" i="1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07 CONCLUSÃO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87195" y="3532549"/>
            <a:ext cx="502221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9857" y="5996614"/>
            <a:ext cx="404960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pic>
        <p:nvPicPr>
          <p:cNvPr id="1026" name="Picture 2" descr="Pessoa avatar - Download Ícones grátis">
            <a:extLst>
              <a:ext uri="{FF2B5EF4-FFF2-40B4-BE49-F238E27FC236}">
                <a16:creationId xmlns:a16="http://schemas.microsoft.com/office/drawing/2014/main" id="{A70856A1-14BE-4E29-AB39-4F7C45D0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20" y="5624140"/>
            <a:ext cx="2022349" cy="20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essoa avatar - Download Ícones grátis">
            <a:extLst>
              <a:ext uri="{FF2B5EF4-FFF2-40B4-BE49-F238E27FC236}">
                <a16:creationId xmlns:a16="http://schemas.microsoft.com/office/drawing/2014/main" id="{852158C0-890A-4E29-A015-FBB2BC5A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92" y="7937677"/>
            <a:ext cx="2022349" cy="20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B30F370-0DE4-43F5-835E-1A3FA4026096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2A68BFF-1144-4A60-8523-428FB823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2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36</a:t>
            </a:fld>
            <a:r>
              <a:rPr lang="en-US" sz="1600" b="1" dirty="0"/>
              <a:t> / 38</a:t>
            </a:r>
            <a:endParaRPr lang="en-US" b="1" dirty="0"/>
          </a:p>
        </p:txBody>
      </p:sp>
      <p:pic>
        <p:nvPicPr>
          <p:cNvPr id="29" name="Imagem 28" descr="Uma imagem com captura de ecrã, preto, preto e branco&#10;&#10;Descrição gerada automaticamente">
            <a:extLst>
              <a:ext uri="{FF2B5EF4-FFF2-40B4-BE49-F238E27FC236}">
                <a16:creationId xmlns:a16="http://schemas.microsoft.com/office/drawing/2014/main" id="{830D0E2B-290A-4704-90F2-813AD004C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5744"/>
            <a:ext cx="3913971" cy="1143000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9B4E7AC9-6B29-4CA9-88F3-6EEB45FBB9E0}"/>
              </a:ext>
            </a:extLst>
          </p:cNvPr>
          <p:cNvSpPr txBox="1"/>
          <p:nvPr/>
        </p:nvSpPr>
        <p:spPr>
          <a:xfrm>
            <a:off x="788779" y="3413665"/>
            <a:ext cx="3581400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inovador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deteção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evoluções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nas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variáveis</a:t>
            </a:r>
            <a:endParaRPr lang="en-US" i="1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" name="Imagem 31" descr="Uma imagem com captura de ecrã, preto, preto e branco&#10;&#10;Descrição gerada automaticamente">
            <a:extLst>
              <a:ext uri="{FF2B5EF4-FFF2-40B4-BE49-F238E27FC236}">
                <a16:creationId xmlns:a16="http://schemas.microsoft.com/office/drawing/2014/main" id="{4163B1DF-3192-48B2-ABDE-5A1CF9C41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86" y="3977323"/>
            <a:ext cx="3913971" cy="1325244"/>
          </a:xfrm>
          <a:prstGeom prst="rect">
            <a:avLst/>
          </a:prstGeom>
        </p:spPr>
      </p:pic>
      <p:sp>
        <p:nvSpPr>
          <p:cNvPr id="33" name="TextBox 17">
            <a:extLst>
              <a:ext uri="{FF2B5EF4-FFF2-40B4-BE49-F238E27FC236}">
                <a16:creationId xmlns:a16="http://schemas.microsoft.com/office/drawing/2014/main" id="{4D3B1273-2AE1-4BDC-A2FA-5008D2A8C044}"/>
              </a:ext>
            </a:extLst>
          </p:cNvPr>
          <p:cNvSpPr txBox="1"/>
          <p:nvPr/>
        </p:nvSpPr>
        <p:spPr>
          <a:xfrm>
            <a:off x="13459965" y="4255244"/>
            <a:ext cx="3581400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Teste ADF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um teste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eficaz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 dados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ruidosos</a:t>
            </a:r>
            <a:endParaRPr lang="en-US" i="1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4" name="Imagem 33" descr="Uma imagem com captura de ecrã, preto, preto e branco&#10;&#10;Descrição gerada automaticamente">
            <a:extLst>
              <a:ext uri="{FF2B5EF4-FFF2-40B4-BE49-F238E27FC236}">
                <a16:creationId xmlns:a16="http://schemas.microsoft.com/office/drawing/2014/main" id="{290C2B9D-E9CB-4456-802D-EA5714D09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5" y="4906928"/>
            <a:ext cx="3913971" cy="1878122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A89A4F9A-0158-441D-A6E2-BB31B38A9E71}"/>
              </a:ext>
            </a:extLst>
          </p:cNvPr>
          <p:cNvSpPr txBox="1"/>
          <p:nvPr/>
        </p:nvSpPr>
        <p:spPr>
          <a:xfrm>
            <a:off x="593934" y="5184849"/>
            <a:ext cx="3581400" cy="145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Submissão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artigo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científico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“</a:t>
            </a:r>
            <a:r>
              <a:rPr lang="en-US" i="1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Monitoring of an Industrial Equipment Vibration through Analysis of Time Series Stationarity</a:t>
            </a:r>
            <a:r>
              <a:rPr lang="en-US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lang="en-US" i="1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50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4D390F1-7CC7-4844-B8A3-9DAEA4EAAFAF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REFERÊNCIAS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4C81D96D-0A1F-46D1-9857-0BFA13A7CD1E}"/>
              </a:ext>
            </a:extLst>
          </p:cNvPr>
          <p:cNvSpPr txBox="1"/>
          <p:nvPr/>
        </p:nvSpPr>
        <p:spPr>
          <a:xfrm>
            <a:off x="1524000" y="3211566"/>
            <a:ext cx="12268200" cy="1911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[1] S. 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Chumbar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“The crisp-dm process: A comprehensive guide,” Medium, 2023.</a:t>
            </a:r>
          </a:p>
          <a:p>
            <a:pPr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[2] 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Wikipédia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“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Interpolação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linear — 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wikipédia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 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enciclopédia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livre,” 2024,</a:t>
            </a:r>
          </a:p>
          <a:p>
            <a:pPr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 [Online; accessed 21-janeiro-2024]. [Online]. Available: https://pt.wikipedia.</a:t>
            </a:r>
          </a:p>
          <a:p>
            <a:pPr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 org/w/</a:t>
            </a:r>
            <a:r>
              <a:rPr lang="en-US" sz="1844" spc="180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index.php?title</a:t>
            </a:r>
            <a:r>
              <a:rPr lang="en-US" sz="1844" spc="180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=Interpola%C3%A7%C3%A3o_linear&amp;oldid=67336906</a:t>
            </a:r>
          </a:p>
          <a:p>
            <a:pPr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3694B90-F343-456D-814B-807E8474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37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8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AGRADECIMENTO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Dinis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Falcão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75578" y="7595748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@GitHubDinis</a:t>
            </a:r>
            <a:endParaRPr lang="en-US" sz="2053" spc="102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Imagem 12" descr="Uma imagem com vestuário, pessoa, Cara humana, homem&#10;&#10;Descrição gerada automaticamente">
            <a:extLst>
              <a:ext uri="{FF2B5EF4-FFF2-40B4-BE49-F238E27FC236}">
                <a16:creationId xmlns:a16="http://schemas.microsoft.com/office/drawing/2014/main" id="{66054D8B-68AB-403B-AB93-9A31EA69F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48" b="90000" l="4565" r="90000">
                        <a14:foregroundMark x1="47391" y1="5652" x2="31304" y2="4348"/>
                        <a14:foregroundMark x1="31304" y1="4348" x2="30061" y2="4788"/>
                        <a14:foregroundMark x1="6739" y1="23478" x2="4565" y2="40652"/>
                        <a14:foregroundMark x1="4565" y1="40652" x2="7609" y2="53913"/>
                        <a14:foregroundMark x1="65217" y1="10652" x2="76522" y2="23696"/>
                        <a14:backgroundMark x1="28043" y1="2391" x2="13478" y2="8261"/>
                        <a14:backgroundMark x1="13478" y1="8261" x2="5000" y2="19130"/>
                        <a14:backgroundMark x1="20652" y1="75435" x2="7826" y2="65435"/>
                        <a14:backgroundMark x1="47609" y1="81087" x2="62609" y2="77174"/>
                        <a14:backgroundMark x1="62609" y1="77174" x2="73478" y2="67391"/>
                        <a14:backgroundMark x1="62609" y1="75217" x2="67826" y2="72609"/>
                        <a14:backgroundMark x1="82826" y1="47609" x2="81522" y2="50217"/>
                        <a14:backgroundMark x1="67135" y1="9283" x2="65652" y2="7391"/>
                        <a14:backgroundMark x1="82174" y1="28478" x2="77743" y2="22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3552389"/>
            <a:ext cx="3165999" cy="3224879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7804999" y="3518822"/>
            <a:ext cx="2643257" cy="264325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F2F2F2"/>
          </a:solidFill>
        </p:spPr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4AF85C-5346-447B-96D3-F6FFAC462C1C}"/>
              </a:ext>
            </a:extLst>
          </p:cNvPr>
          <p:cNvSpPr/>
          <p:nvPr/>
        </p:nvSpPr>
        <p:spPr>
          <a:xfrm>
            <a:off x="17449800" y="9921874"/>
            <a:ext cx="8382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32FBCE9-C1F2-4300-B0D1-DA12EE04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38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559960" y="1146621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38599" y="1155414"/>
            <a:ext cx="15410803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MANUTENÇÃO PREDITIVA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97689" y="5578606"/>
            <a:ext cx="354262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Resposta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falhas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após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ocorrência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1722" spc="168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72688" y="5583651"/>
            <a:ext cx="354262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Realização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intervenções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intervalos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de tempo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regulares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Deteção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falhas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antes de </a:t>
            </a:r>
            <a:r>
              <a:rPr lang="en-US" sz="2000" spc="168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acontecerem</a:t>
            </a:r>
            <a:r>
              <a:rPr lang="en-US" sz="2000" spc="16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REATIVA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PREVENTIVA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PREDITIVA</a:t>
            </a:r>
          </a:p>
        </p:txBody>
      </p:sp>
      <p:pic>
        <p:nvPicPr>
          <p:cNvPr id="2050" name="Picture 2" descr="Space Telescope Icon White Royalty Free Vector Image, 43% OFF">
            <a:extLst>
              <a:ext uri="{FF2B5EF4-FFF2-40B4-BE49-F238E27FC236}">
                <a16:creationId xmlns:a16="http://schemas.microsoft.com/office/drawing/2014/main" id="{D29A080E-CA98-44A1-A31D-3F385EB3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525" y="3999105"/>
            <a:ext cx="1429553" cy="14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BDF89252-FBD0-4E50-99EA-9D44D35EEE5D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52" name="Picture 4" descr="Para tras seta - Download Ícones grátis">
            <a:hlinkClick r:id="rId13" action="ppaction://hlinksldjump"/>
            <a:extLst>
              <a:ext uri="{FF2B5EF4-FFF2-40B4-BE49-F238E27FC236}">
                <a16:creationId xmlns:a16="http://schemas.microsoft.com/office/drawing/2014/main" id="{546688C0-9DC0-4DA3-AFF5-7A719ACA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Marcador de Posição do Número do Diapositivo 35">
            <a:extLst>
              <a:ext uri="{FF2B5EF4-FFF2-40B4-BE49-F238E27FC236}">
                <a16:creationId xmlns:a16="http://schemas.microsoft.com/office/drawing/2014/main" id="{41132040-DA06-4587-A8C4-7853B612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3700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4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2989478" y="-507400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dirty="0"/>
          </a:p>
        </p:txBody>
      </p:sp>
      <p:sp>
        <p:nvSpPr>
          <p:cNvPr id="3" name="Freeform 3"/>
          <p:cNvSpPr/>
          <p:nvPr/>
        </p:nvSpPr>
        <p:spPr>
          <a:xfrm>
            <a:off x="934278" y="3252421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34278" y="6168853"/>
            <a:ext cx="161915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13859" y="5258171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4278" y="3371879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5" y="6663167"/>
            <a:ext cx="3467055" cy="102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COMPREENSÃO</a:t>
            </a:r>
          </a:p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DO PROBLEMA</a:t>
            </a:r>
          </a:p>
        </p:txBody>
      </p:sp>
      <p:sp>
        <p:nvSpPr>
          <p:cNvPr id="12" name="Freeform 12"/>
          <p:cNvSpPr/>
          <p:nvPr/>
        </p:nvSpPr>
        <p:spPr>
          <a:xfrm>
            <a:off x="3628252" y="3252421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218988" y="5950538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56312" y="3371879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17" name="Freeform 17"/>
          <p:cNvSpPr/>
          <p:nvPr/>
        </p:nvSpPr>
        <p:spPr>
          <a:xfrm>
            <a:off x="6543966" y="3265579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134702" y="5922089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03329" y="3371879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22" name="Freeform 22"/>
          <p:cNvSpPr/>
          <p:nvPr/>
        </p:nvSpPr>
        <p:spPr>
          <a:xfrm>
            <a:off x="9527624" y="3266931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118360" y="5937889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43328" y="3371879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13855" y="6663167"/>
            <a:ext cx="2915074" cy="1011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COMPREENSÃO DOS DADOS</a:t>
            </a:r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309DE660-1B16-4105-B01A-D896A361FB69}"/>
              </a:ext>
            </a:extLst>
          </p:cNvPr>
          <p:cNvSpPr/>
          <p:nvPr/>
        </p:nvSpPr>
        <p:spPr>
          <a:xfrm>
            <a:off x="12443893" y="3253227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18">
            <a:extLst>
              <a:ext uri="{FF2B5EF4-FFF2-40B4-BE49-F238E27FC236}">
                <a16:creationId xmlns:a16="http://schemas.microsoft.com/office/drawing/2014/main" id="{F78656C5-F1ED-4092-917F-55239213F495}"/>
              </a:ext>
            </a:extLst>
          </p:cNvPr>
          <p:cNvGrpSpPr/>
          <p:nvPr/>
        </p:nvGrpSpPr>
        <p:grpSpPr>
          <a:xfrm>
            <a:off x="13034629" y="5909737"/>
            <a:ext cx="501082" cy="501082"/>
            <a:chOff x="0" y="0"/>
            <a:chExt cx="812800" cy="812800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47A7555D-C343-4617-9F64-2A3C95D480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B82493EC-7D09-4448-AC26-42D1AE34959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21">
            <a:extLst>
              <a:ext uri="{FF2B5EF4-FFF2-40B4-BE49-F238E27FC236}">
                <a16:creationId xmlns:a16="http://schemas.microsoft.com/office/drawing/2014/main" id="{EA4E2CEF-7348-4613-A369-1F6137ADD7D5}"/>
              </a:ext>
            </a:extLst>
          </p:cNvPr>
          <p:cNvSpPr txBox="1"/>
          <p:nvPr/>
        </p:nvSpPr>
        <p:spPr>
          <a:xfrm>
            <a:off x="12503256" y="3359527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</p:txBody>
      </p:sp>
      <p:sp>
        <p:nvSpPr>
          <p:cNvPr id="39" name="Freeform 22">
            <a:extLst>
              <a:ext uri="{FF2B5EF4-FFF2-40B4-BE49-F238E27FC236}">
                <a16:creationId xmlns:a16="http://schemas.microsoft.com/office/drawing/2014/main" id="{CEE20648-4FF6-4D42-95DD-04CE9AED7E42}"/>
              </a:ext>
            </a:extLst>
          </p:cNvPr>
          <p:cNvSpPr/>
          <p:nvPr/>
        </p:nvSpPr>
        <p:spPr>
          <a:xfrm>
            <a:off x="15427551" y="3254579"/>
            <a:ext cx="1682551" cy="2448471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23">
            <a:extLst>
              <a:ext uri="{FF2B5EF4-FFF2-40B4-BE49-F238E27FC236}">
                <a16:creationId xmlns:a16="http://schemas.microsoft.com/office/drawing/2014/main" id="{E40A2B62-8680-47CE-B7DD-19E2B2DD3979}"/>
              </a:ext>
            </a:extLst>
          </p:cNvPr>
          <p:cNvGrpSpPr/>
          <p:nvPr/>
        </p:nvGrpSpPr>
        <p:grpSpPr>
          <a:xfrm>
            <a:off x="16018287" y="5925537"/>
            <a:ext cx="501082" cy="501082"/>
            <a:chOff x="0" y="0"/>
            <a:chExt cx="812800" cy="812800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8F10FCBD-C027-4AE2-8450-8D54417976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F708E611-679D-4283-AA39-9A403D17C4EF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3" name="TextBox 26">
            <a:extLst>
              <a:ext uri="{FF2B5EF4-FFF2-40B4-BE49-F238E27FC236}">
                <a16:creationId xmlns:a16="http://schemas.microsoft.com/office/drawing/2014/main" id="{04DDCA21-0D7B-4AA9-9B83-E98903CFFAF1}"/>
              </a:ext>
            </a:extLst>
          </p:cNvPr>
          <p:cNvSpPr txBox="1"/>
          <p:nvPr/>
        </p:nvSpPr>
        <p:spPr>
          <a:xfrm>
            <a:off x="15443255" y="3359527"/>
            <a:ext cx="1682551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375E3356-5284-4B5F-A88A-3B0D9CCCC08C}"/>
              </a:ext>
            </a:extLst>
          </p:cNvPr>
          <p:cNvSpPr txBox="1"/>
          <p:nvPr/>
        </p:nvSpPr>
        <p:spPr>
          <a:xfrm>
            <a:off x="5946719" y="6654135"/>
            <a:ext cx="2915074" cy="99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PREPARAÇÃO DOS DADOS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92506606-C201-4EED-86BC-509D92016D14}"/>
              </a:ext>
            </a:extLst>
          </p:cNvPr>
          <p:cNvSpPr txBox="1"/>
          <p:nvPr/>
        </p:nvSpPr>
        <p:spPr>
          <a:xfrm>
            <a:off x="8911362" y="6668616"/>
            <a:ext cx="2915074" cy="46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MODELAÇÃO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711FF92F-D70B-4D04-90AB-69E378F7FB8C}"/>
              </a:ext>
            </a:extLst>
          </p:cNvPr>
          <p:cNvSpPr txBox="1"/>
          <p:nvPr/>
        </p:nvSpPr>
        <p:spPr>
          <a:xfrm>
            <a:off x="11844226" y="6674131"/>
            <a:ext cx="2915074" cy="99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AVALIAÇÃO DOS RESULTADOS</a:t>
            </a: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6B9A59E9-F465-4CBC-9E3A-DAA91FAE983D}"/>
              </a:ext>
            </a:extLst>
          </p:cNvPr>
          <p:cNvSpPr txBox="1"/>
          <p:nvPr/>
        </p:nvSpPr>
        <p:spPr>
          <a:xfrm>
            <a:off x="14800181" y="6669935"/>
            <a:ext cx="2915074" cy="46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IMPLANTAÇÃO</a:t>
            </a:r>
          </a:p>
        </p:txBody>
      </p:sp>
      <p:sp>
        <p:nvSpPr>
          <p:cNvPr id="48" name="TextBox 28">
            <a:extLst>
              <a:ext uri="{FF2B5EF4-FFF2-40B4-BE49-F238E27FC236}">
                <a16:creationId xmlns:a16="http://schemas.microsoft.com/office/drawing/2014/main" id="{4304EF00-C9AE-4DD7-8A98-03FF1C0FBB46}"/>
              </a:ext>
            </a:extLst>
          </p:cNvPr>
          <p:cNvSpPr txBox="1"/>
          <p:nvPr/>
        </p:nvSpPr>
        <p:spPr>
          <a:xfrm>
            <a:off x="1438598" y="521409"/>
            <a:ext cx="15410803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METODOLOGIA CRISP-DM</a:t>
            </a:r>
          </a:p>
        </p:txBody>
      </p:sp>
      <p:grpSp>
        <p:nvGrpSpPr>
          <p:cNvPr id="49" name="Group 5">
            <a:extLst>
              <a:ext uri="{FF2B5EF4-FFF2-40B4-BE49-F238E27FC236}">
                <a16:creationId xmlns:a16="http://schemas.microsoft.com/office/drawing/2014/main" id="{4D3D1828-23E4-4E24-9756-1E618E7E1EC0}"/>
              </a:ext>
            </a:extLst>
          </p:cNvPr>
          <p:cNvGrpSpPr/>
          <p:nvPr/>
        </p:nvGrpSpPr>
        <p:grpSpPr>
          <a:xfrm>
            <a:off x="928061" y="8892991"/>
            <a:ext cx="6539540" cy="632607"/>
            <a:chOff x="0" y="0"/>
            <a:chExt cx="1895495" cy="812800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E88B310-93F1-444C-B8A2-25AEDCAE2559}"/>
                </a:ext>
              </a:extLst>
            </p:cNvPr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B0E282C8-E331-4BDA-8ED3-DD1F70D3B9E0}"/>
                </a:ext>
              </a:extLst>
            </p:cNvPr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52" name="TextBox 11">
            <a:extLst>
              <a:ext uri="{FF2B5EF4-FFF2-40B4-BE49-F238E27FC236}">
                <a16:creationId xmlns:a16="http://schemas.microsoft.com/office/drawing/2014/main" id="{05FB4792-2A1A-4186-8386-2A637C7DCB2C}"/>
              </a:ext>
            </a:extLst>
          </p:cNvPr>
          <p:cNvSpPr txBox="1"/>
          <p:nvPr/>
        </p:nvSpPr>
        <p:spPr>
          <a:xfrm>
            <a:off x="-27551" y="8927115"/>
            <a:ext cx="8511151" cy="46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ORIENTAÇÃO, EFICIÊNCIA, EFICÁCIA </a:t>
            </a:r>
            <a:r>
              <a:rPr lang="en-US" sz="2000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  <a:hlinkClick r:id="rId8" action="ppaction://hlinksldjump"/>
              </a:rPr>
              <a:t>[1] </a:t>
            </a:r>
            <a:endParaRPr lang="en-US" sz="2000" spc="289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8F479F0-EF01-4BD4-A786-031404CBDFAF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3" name="Picture 4" descr="Para tras seta - Download Ícones grátis">
            <a:hlinkClick r:id="rId9" action="ppaction://hlinksldjump"/>
            <a:extLst>
              <a:ext uri="{FF2B5EF4-FFF2-40B4-BE49-F238E27FC236}">
                <a16:creationId xmlns:a16="http://schemas.microsoft.com/office/drawing/2014/main" id="{25F9754F-28E0-4D12-A04B-26D15FEF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3B0E29BB-56D6-4A4C-9D94-B7E1F928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141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5</a:t>
            </a:fld>
            <a:r>
              <a:rPr lang="en-US" sz="1600" b="1" dirty="0"/>
              <a:t> / 38</a:t>
            </a:r>
            <a:endParaRPr lang="en-US" b="1" dirty="0"/>
          </a:p>
        </p:txBody>
      </p:sp>
      <p:grpSp>
        <p:nvGrpSpPr>
          <p:cNvPr id="54" name="Group 13">
            <a:extLst>
              <a:ext uri="{FF2B5EF4-FFF2-40B4-BE49-F238E27FC236}">
                <a16:creationId xmlns:a16="http://schemas.microsoft.com/office/drawing/2014/main" id="{752AAAA8-06DC-4F62-9D00-B7612859EC7B}"/>
              </a:ext>
            </a:extLst>
          </p:cNvPr>
          <p:cNvGrpSpPr/>
          <p:nvPr/>
        </p:nvGrpSpPr>
        <p:grpSpPr>
          <a:xfrm>
            <a:off x="4648231" y="2095327"/>
            <a:ext cx="8991538" cy="502798"/>
            <a:chOff x="0" y="0"/>
            <a:chExt cx="1744696" cy="542290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F015F2-6216-4313-B6D9-B1B7AAE5ECC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BAAB4483-C131-4615-9592-AFD72BC71A23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7" name="TextBox 16">
            <a:extLst>
              <a:ext uri="{FF2B5EF4-FFF2-40B4-BE49-F238E27FC236}">
                <a16:creationId xmlns:a16="http://schemas.microsoft.com/office/drawing/2014/main" id="{710E15B9-6816-47B5-B35C-84D404C26143}"/>
              </a:ext>
            </a:extLst>
          </p:cNvPr>
          <p:cNvSpPr txBox="1"/>
          <p:nvPr/>
        </p:nvSpPr>
        <p:spPr>
          <a:xfrm>
            <a:off x="4592090" y="2095327"/>
            <a:ext cx="9103820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Cross Industry Standard Process for Data Mining (CRISP-DM)</a:t>
            </a:r>
          </a:p>
        </p:txBody>
      </p:sp>
    </p:spTree>
    <p:extLst>
      <p:ext uri="{BB962C8B-B14F-4D97-AF65-F5344CB8AC3E}">
        <p14:creationId xmlns:p14="http://schemas.microsoft.com/office/powerpoint/2010/main" val="20697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FEE70285-A83F-49B7-A70B-06CD943C377D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07023" y="3069664"/>
            <a:ext cx="3474003" cy="864710"/>
            <a:chOff x="0" y="-38624"/>
            <a:chExt cx="914964" cy="227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624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OBJETIVOS DO PROJETO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9424" y="4045680"/>
            <a:ext cx="5029200" cy="1079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Estudo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Visão</a:t>
            </a:r>
            <a:r>
              <a:rPr lang="en-US" sz="2500" b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Computacional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no </a:t>
            </a: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contexto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Previsão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Falhas</a:t>
            </a:r>
            <a:endParaRPr lang="en-US" sz="25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06998" y="3063101"/>
            <a:ext cx="3474003" cy="864710"/>
            <a:chOff x="0" y="-37686"/>
            <a:chExt cx="914964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7686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9780" y="4045319"/>
            <a:ext cx="6668438" cy="1079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Estudo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do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impacto</a:t>
            </a:r>
            <a:r>
              <a:rPr lang="en-US" sz="2500" b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do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comportamento</a:t>
            </a:r>
            <a:r>
              <a:rPr lang="en-US" sz="2500" b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do </a:t>
            </a:r>
            <a:r>
              <a:rPr lang="en-US" sz="2500" b="1" i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P-Value</a:t>
            </a:r>
            <a:r>
              <a:rPr lang="en-US" sz="2500" i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associado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 testes de </a:t>
            </a: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estacionariedade</a:t>
            </a:r>
            <a:endParaRPr lang="en-US" sz="2500" i="1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612173" y="3083533"/>
            <a:ext cx="3474003" cy="864710"/>
            <a:chOff x="0" y="-32325"/>
            <a:chExt cx="914964" cy="2277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2325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08493" y="4045319"/>
            <a:ext cx="4088272" cy="720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5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Desenvolvimento</a:t>
            </a:r>
            <a:r>
              <a:rPr lang="en-US" sz="25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 um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artigo</a:t>
            </a:r>
            <a:r>
              <a:rPr lang="en-US" sz="2500" b="1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b="1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científico</a:t>
            </a:r>
            <a:endParaRPr lang="en-US" sz="2500" b="1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BF37EAD-ABBB-4D2E-B7BB-5F84ECDAEB3D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5" name="Picture 4" descr="Para tras seta - Download Ícones grátis">
            <a:hlinkClick r:id="rId15" action="ppaction://hlinksldjump"/>
            <a:extLst>
              <a:ext uri="{FF2B5EF4-FFF2-40B4-BE49-F238E27FC236}">
                <a16:creationId xmlns:a16="http://schemas.microsoft.com/office/drawing/2014/main" id="{F8AA8EB1-C790-4497-8072-DFB8B398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677" y="8984165"/>
            <a:ext cx="1100648" cy="11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E94DB78C-011B-4DFC-86E7-734C9FE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2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6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364DF714-BF8E-4044-961C-2C2C347E7C4A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21599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010467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49831" y="485384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2540" y="1162050"/>
            <a:ext cx="1320726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02 SÉRIES TEMPORAIS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746" y="3472021"/>
            <a:ext cx="6162866" cy="12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7259" lvl="1" algn="l">
              <a:lnSpc>
                <a:spcPts val="3160"/>
              </a:lnSpc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Sequências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 dados que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observadas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registadas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em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intervalos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 tempo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sucessivos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7292" y="5926823"/>
            <a:ext cx="6162866" cy="285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Dependência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temporal;</a:t>
            </a:r>
          </a:p>
          <a:p>
            <a:pPr marL="590159" lvl="1" indent="-342900" algn="l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4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componentes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estruturais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1047359" lvl="2" indent="-342900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Tendência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1047359" lvl="2" indent="-342900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Ciclo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1047359" lvl="2" indent="-342900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Sazonalidade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1047359" lvl="2" indent="-342900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Ruído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90159" lvl="1" indent="-342900">
              <a:lnSpc>
                <a:spcPts val="3160"/>
              </a:lnSpc>
              <a:buFont typeface="Wingdings" panose="05000000000000000000" pitchFamily="2" charset="2"/>
              <a:buChar char="§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Estacionariedade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0E2071A-FC07-47F2-A4E6-BBA3B49BF307}"/>
              </a:ext>
            </a:extLst>
          </p:cNvPr>
          <p:cNvSpPr txBox="1"/>
          <p:nvPr/>
        </p:nvSpPr>
        <p:spPr>
          <a:xfrm>
            <a:off x="432540" y="2343469"/>
            <a:ext cx="3159788" cy="1048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32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DEFINIÇÃO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16A3C1C8-B14F-40B2-91A2-CCF8C7DA270B}"/>
              </a:ext>
            </a:extLst>
          </p:cNvPr>
          <p:cNvSpPr txBox="1"/>
          <p:nvPr/>
        </p:nvSpPr>
        <p:spPr>
          <a:xfrm>
            <a:off x="2619864" y="4796623"/>
            <a:ext cx="5069213" cy="1048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32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CARACTERÍSTICAS</a:t>
            </a:r>
          </a:p>
        </p:txBody>
      </p:sp>
      <p:pic>
        <p:nvPicPr>
          <p:cNvPr id="4098" name="Picture 2" descr="Graph - Free business and finance icons">
            <a:extLst>
              <a:ext uri="{FF2B5EF4-FFF2-40B4-BE49-F238E27FC236}">
                <a16:creationId xmlns:a16="http://schemas.microsoft.com/office/drawing/2014/main" id="{C0F7BE79-EBCC-4CAF-B773-4436BE52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42" y="3061520"/>
            <a:ext cx="4296902" cy="42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8BB2AB43-BC51-4BB0-AC54-97AD16C89133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Marcador de Posição do Número do Diapositivo 16">
            <a:extLst>
              <a:ext uri="{FF2B5EF4-FFF2-40B4-BE49-F238E27FC236}">
                <a16:creationId xmlns:a16="http://schemas.microsoft.com/office/drawing/2014/main" id="{AFB387F8-B5CC-4983-A2D5-7D03FFBA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7</a:t>
            </a:fld>
            <a:r>
              <a:rPr lang="en-US" sz="1600" b="1" dirty="0"/>
              <a:t> / 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8C947433-C306-482A-85B3-5EA4286B29E8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531" y="1232286"/>
            <a:ext cx="13320938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ESTACIONARIEDADE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79167" y="3510391"/>
            <a:ext cx="13748740" cy="2056191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6261" y="3767306"/>
            <a:ext cx="13320939" cy="1330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1981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Característica</a:t>
            </a: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necesária</a:t>
            </a: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desenvolvimento</a:t>
            </a: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Modelos</a:t>
            </a: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pt-PT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Uma série temporal designa-se por estacionária quando as estatísticas da mesma (média, variância e covariância) não sofrem variações com o tempo;</a:t>
            </a:r>
            <a:endParaRPr lang="en-US" sz="1981" spc="19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" name="Imagem 25" descr="Uma imagem com texto, Tipo de letra, file, Gráfico&#10;&#10;Descrição gerada automaticamente">
            <a:extLst>
              <a:ext uri="{FF2B5EF4-FFF2-40B4-BE49-F238E27FC236}">
                <a16:creationId xmlns:a16="http://schemas.microsoft.com/office/drawing/2014/main" id="{792CF271-CAA3-4C60-A776-E86440927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8" y="5932041"/>
            <a:ext cx="10252584" cy="2961858"/>
          </a:xfrm>
          <a:prstGeom prst="rect">
            <a:avLst/>
          </a:prstGeom>
        </p:spPr>
      </p:pic>
      <p:grpSp>
        <p:nvGrpSpPr>
          <p:cNvPr id="27" name="Group 13">
            <a:extLst>
              <a:ext uri="{FF2B5EF4-FFF2-40B4-BE49-F238E27FC236}">
                <a16:creationId xmlns:a16="http://schemas.microsoft.com/office/drawing/2014/main" id="{D3EA1C28-7720-428B-85D6-84678929A748}"/>
              </a:ext>
            </a:extLst>
          </p:cNvPr>
          <p:cNvGrpSpPr/>
          <p:nvPr/>
        </p:nvGrpSpPr>
        <p:grpSpPr>
          <a:xfrm>
            <a:off x="3429000" y="9259359"/>
            <a:ext cx="11264565" cy="502798"/>
            <a:chOff x="0" y="0"/>
            <a:chExt cx="1744696" cy="54229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95BA6F4-B442-470A-8D6A-B2B3756BEC5F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7B37C8DA-653A-4960-A164-028934988DF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16">
            <a:extLst>
              <a:ext uri="{FF2B5EF4-FFF2-40B4-BE49-F238E27FC236}">
                <a16:creationId xmlns:a16="http://schemas.microsoft.com/office/drawing/2014/main" id="{A2E02B11-0AAF-4D44-8530-B809A719CC01}"/>
              </a:ext>
            </a:extLst>
          </p:cNvPr>
          <p:cNvSpPr txBox="1"/>
          <p:nvPr/>
        </p:nvSpPr>
        <p:spPr>
          <a:xfrm>
            <a:off x="3429000" y="9259359"/>
            <a:ext cx="13320939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pt-PT" sz="1981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pt-PT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8.1: Comparação entre séries temporais estacionárias e não estacionárias. </a:t>
            </a:r>
            <a:endParaRPr lang="en-US" sz="1981" spc="19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FD62E9-94F0-40E7-965B-828F1766A526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5E420B2-7F2D-48C1-8445-CEC830E6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396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8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2057353" cy="14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54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TESTES DE ESTACIONARIEDADE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447800" y="4024990"/>
                <a:ext cx="10951206" cy="40816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9"/>
                  </a:lnSpc>
                </a:pP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Teste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estatístico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que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verifica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a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presença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de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uma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raíz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unitária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, o que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implica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en-US" sz="2898" spc="284" dirty="0" err="1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estacionariedade</a:t>
                </a:r>
                <a:r>
                  <a:rPr lang="en-US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</a:t>
                </a:r>
              </a:p>
              <a:p>
                <a:pPr algn="l">
                  <a:lnSpc>
                    <a:spcPts val="3999"/>
                  </a:lnSpc>
                </a:pPr>
                <a:endParaRPr lang="en-US" sz="2898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𝐻</m:t>
                        </m:r>
                      </m:e>
                      <m:sub>
                        <m:r>
                          <a:rPr lang="pt-PT" sz="2898" b="1" i="0" spc="284" dirty="0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): 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 série temporal tem uma raiz unitária (não estacionária);</a:t>
                </a:r>
              </a:p>
              <a:p>
                <a:pPr marL="457200" indent="-457200" algn="l">
                  <a:lnSpc>
                    <a:spcPts val="3999"/>
                  </a:lnSpc>
                  <a:buFont typeface="Wingdings" panose="05000000000000000000" pitchFamily="2" charset="2"/>
                  <a:buChar char="§"/>
                </a:pPr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</m:ctrlPr>
                      </m:sSubPr>
                      <m:e>
                        <m:r>
                          <a:rPr lang="pt-PT" sz="2898" b="1" i="1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𝐻</m:t>
                        </m:r>
                      </m:e>
                      <m:sub>
                        <m:r>
                          <a:rPr lang="pt-PT" sz="2898" b="1" i="0" spc="284" smtClean="0">
                            <a:solidFill>
                              <a:srgbClr val="F5FFF5"/>
                            </a:solidFill>
                            <a:latin typeface="Cambria Math" panose="02040503050406030204" pitchFamily="18" charset="0"/>
                            <a:sym typeface="DM Sans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PT" sz="2898" b="1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): </a:t>
                </a:r>
                <a:r>
                  <a:rPr lang="pt-PT" sz="2898" spc="284" dirty="0">
                    <a:solidFill>
                      <a:srgbClr val="F5FFF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 série temporal não tem uma raiz unitária (estacionária).</a:t>
                </a:r>
              </a:p>
              <a:p>
                <a:pPr algn="l">
                  <a:lnSpc>
                    <a:spcPts val="3999"/>
                  </a:lnSpc>
                </a:pPr>
                <a:endParaRPr lang="pt-PT" sz="2898" i="1" spc="284" dirty="0">
                  <a:solidFill>
                    <a:srgbClr val="F5FFF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024990"/>
                <a:ext cx="10951206" cy="4081630"/>
              </a:xfrm>
              <a:prstGeom prst="rect">
                <a:avLst/>
              </a:prstGeom>
              <a:blipFill>
                <a:blip r:embed="rId4"/>
                <a:stretch>
                  <a:fillRect l="-2060" t="-1493" r="-28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B411DAD8-A7B5-469B-AC69-1360B119B116}"/>
              </a:ext>
            </a:extLst>
          </p:cNvPr>
          <p:cNvSpPr txBox="1"/>
          <p:nvPr/>
        </p:nvSpPr>
        <p:spPr>
          <a:xfrm>
            <a:off x="1447800" y="3238500"/>
            <a:ext cx="9677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01 - AUGMENTED DICKEY FULLER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66D913-8CFD-4214-BE75-D5BB80D21AC2}"/>
              </a:ext>
            </a:extLst>
          </p:cNvPr>
          <p:cNvSpPr/>
          <p:nvPr/>
        </p:nvSpPr>
        <p:spPr>
          <a:xfrm>
            <a:off x="17602200" y="9921874"/>
            <a:ext cx="685800" cy="365125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300588D-0A12-42F5-9E72-72D7184C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5814" y="990953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9</a:t>
            </a:fld>
            <a:r>
              <a:rPr lang="en-US" sz="1600" b="1" dirty="0"/>
              <a:t> / 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1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2059</Words>
  <Application>Microsoft Office PowerPoint</Application>
  <PresentationFormat>Personalizados</PresentationFormat>
  <Paragraphs>743</Paragraphs>
  <Slides>38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48" baseType="lpstr">
      <vt:lpstr>Calibri</vt:lpstr>
      <vt:lpstr>Montserrat Light</vt:lpstr>
      <vt:lpstr>Arial</vt:lpstr>
      <vt:lpstr>DM Sans</vt:lpstr>
      <vt:lpstr>Oswald</vt:lpstr>
      <vt:lpstr>DM Sans Bold</vt:lpstr>
      <vt:lpstr>Oswald Bold</vt:lpstr>
      <vt:lpstr>Wingdings</vt:lpstr>
      <vt:lpstr>Cambria Math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Dinis Falcão</dc:creator>
  <cp:lastModifiedBy>Dinis Meireles de Sousa Falcão</cp:lastModifiedBy>
  <cp:revision>37</cp:revision>
  <dcterms:created xsi:type="dcterms:W3CDTF">2006-08-16T00:00:00Z</dcterms:created>
  <dcterms:modified xsi:type="dcterms:W3CDTF">2024-07-16T22:42:17Z</dcterms:modified>
  <dc:identifier>DAGK7Xe26fE</dc:identifier>
</cp:coreProperties>
</file>